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900" r:id="rId4"/>
    <p:sldMasterId id="2147483912" r:id="rId5"/>
    <p:sldMasterId id="2147483924" r:id="rId6"/>
  </p:sldMasterIdLst>
  <p:notesMasterIdLst>
    <p:notesMasterId r:id="rId95"/>
  </p:notesMasterIdLst>
  <p:sldIdLst>
    <p:sldId id="375" r:id="rId7"/>
    <p:sldId id="256" r:id="rId8"/>
    <p:sldId id="262" r:id="rId9"/>
    <p:sldId id="259" r:id="rId10"/>
    <p:sldId id="260" r:id="rId11"/>
    <p:sldId id="418" r:id="rId12"/>
    <p:sldId id="419" r:id="rId13"/>
    <p:sldId id="420" r:id="rId14"/>
    <p:sldId id="421" r:id="rId15"/>
    <p:sldId id="422" r:id="rId16"/>
    <p:sldId id="423" r:id="rId17"/>
    <p:sldId id="424" r:id="rId18"/>
    <p:sldId id="425" r:id="rId19"/>
    <p:sldId id="426" r:id="rId20"/>
    <p:sldId id="427" r:id="rId21"/>
    <p:sldId id="428" r:id="rId22"/>
    <p:sldId id="429" r:id="rId23"/>
    <p:sldId id="430" r:id="rId24"/>
    <p:sldId id="431" r:id="rId25"/>
    <p:sldId id="432" r:id="rId26"/>
    <p:sldId id="433" r:id="rId27"/>
    <p:sldId id="434" r:id="rId28"/>
    <p:sldId id="435" r:id="rId29"/>
    <p:sldId id="282" r:id="rId30"/>
    <p:sldId id="319" r:id="rId31"/>
    <p:sldId id="320" r:id="rId32"/>
    <p:sldId id="321" r:id="rId33"/>
    <p:sldId id="372" r:id="rId34"/>
    <p:sldId id="357" r:id="rId35"/>
    <p:sldId id="358" r:id="rId36"/>
    <p:sldId id="401" r:id="rId37"/>
    <p:sldId id="436" r:id="rId38"/>
    <p:sldId id="437" r:id="rId39"/>
    <p:sldId id="438" r:id="rId40"/>
    <p:sldId id="439" r:id="rId41"/>
    <p:sldId id="440" r:id="rId42"/>
    <p:sldId id="441" r:id="rId43"/>
    <p:sldId id="442" r:id="rId44"/>
    <p:sldId id="443" r:id="rId45"/>
    <p:sldId id="444" r:id="rId46"/>
    <p:sldId id="445" r:id="rId47"/>
    <p:sldId id="477" r:id="rId48"/>
    <p:sldId id="447" r:id="rId49"/>
    <p:sldId id="448" r:id="rId50"/>
    <p:sldId id="449" r:id="rId51"/>
    <p:sldId id="450" r:id="rId52"/>
    <p:sldId id="451" r:id="rId53"/>
    <p:sldId id="452" r:id="rId54"/>
    <p:sldId id="453" r:id="rId55"/>
    <p:sldId id="454" r:id="rId56"/>
    <p:sldId id="455" r:id="rId57"/>
    <p:sldId id="456" r:id="rId58"/>
    <p:sldId id="457" r:id="rId59"/>
    <p:sldId id="458" r:id="rId60"/>
    <p:sldId id="459" r:id="rId61"/>
    <p:sldId id="460" r:id="rId62"/>
    <p:sldId id="461" r:id="rId63"/>
    <p:sldId id="462" r:id="rId64"/>
    <p:sldId id="478" r:id="rId65"/>
    <p:sldId id="464" r:id="rId66"/>
    <p:sldId id="465" r:id="rId67"/>
    <p:sldId id="466" r:id="rId68"/>
    <p:sldId id="467" r:id="rId69"/>
    <p:sldId id="468" r:id="rId70"/>
    <p:sldId id="469" r:id="rId71"/>
    <p:sldId id="470" r:id="rId72"/>
    <p:sldId id="471" r:id="rId73"/>
    <p:sldId id="479" r:id="rId74"/>
    <p:sldId id="480" r:id="rId75"/>
    <p:sldId id="474" r:id="rId76"/>
    <p:sldId id="475" r:id="rId77"/>
    <p:sldId id="476" r:id="rId78"/>
    <p:sldId id="412" r:id="rId79"/>
    <p:sldId id="413" r:id="rId80"/>
    <p:sldId id="396" r:id="rId81"/>
    <p:sldId id="414" r:id="rId82"/>
    <p:sldId id="416" r:id="rId83"/>
    <p:sldId id="415" r:id="rId84"/>
    <p:sldId id="400" r:id="rId85"/>
    <p:sldId id="399" r:id="rId86"/>
    <p:sldId id="281" r:id="rId87"/>
    <p:sldId id="295" r:id="rId88"/>
    <p:sldId id="293" r:id="rId89"/>
    <p:sldId id="294" r:id="rId90"/>
    <p:sldId id="394" r:id="rId91"/>
    <p:sldId id="270" r:id="rId92"/>
    <p:sldId id="306" r:id="rId93"/>
    <p:sldId id="374" r:id="rId94"/>
  </p:sldIdLst>
  <p:sldSz cx="9144000" cy="6858000" type="screen4x3"/>
  <p:notesSz cx="6900863" cy="9291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B4AD44F3-8DA8-461C-90D8-A70D1A10E159}">
          <p14:sldIdLst>
            <p14:sldId id="375"/>
          </p14:sldIdLst>
        </p14:section>
        <p14:section name="Welcome" id="{8FE50A12-ECCE-4F63-B4F4-B527E0B81023}">
          <p14:sldIdLst>
            <p14:sldId id="256"/>
          </p14:sldIdLst>
        </p14:section>
        <p14:section name="Introduction" id="{BC9F03CD-08D5-48FC-910E-DE9B310EA210}">
          <p14:sldIdLst>
            <p14:sldId id="262"/>
            <p14:sldId id="259"/>
            <p14:sldId id="260"/>
          </p14:sldIdLst>
        </p14:section>
        <p14:section name="History &amp; Overview" id="{59802396-25ED-464E-9382-47165500A9D3}">
          <p14:sldIdLst>
            <p14:sldId id="418"/>
            <p14:sldId id="419"/>
            <p14:sldId id="420"/>
            <p14:sldId id="421"/>
            <p14:sldId id="422"/>
            <p14:sldId id="423"/>
            <p14:sldId id="424"/>
            <p14:sldId id="425"/>
            <p14:sldId id="426"/>
            <p14:sldId id="427"/>
            <p14:sldId id="428"/>
            <p14:sldId id="429"/>
            <p14:sldId id="430"/>
            <p14:sldId id="431"/>
            <p14:sldId id="432"/>
            <p14:sldId id="433"/>
            <p14:sldId id="434"/>
            <p14:sldId id="435"/>
          </p14:sldIdLst>
        </p14:section>
        <p14:section name="Benefits" id="{71A1FCFF-50DC-448F-9CD6-54E688EC7F69}">
          <p14:sldIdLst>
            <p14:sldId id="282"/>
            <p14:sldId id="319"/>
            <p14:sldId id="320"/>
            <p14:sldId id="321"/>
            <p14:sldId id="372"/>
            <p14:sldId id="357"/>
            <p14:sldId id="358"/>
            <p14:sldId id="401"/>
          </p14:sldIdLst>
        </p14:section>
        <p14:section name="LTPP InfoPave™" id="{62FE74E7-C649-492C-9AE4-B9910DFF5D7C}">
          <p14:sldIdLst>
            <p14:sldId id="436"/>
            <p14:sldId id="437"/>
            <p14:sldId id="438"/>
            <p14:sldId id="439"/>
            <p14:sldId id="440"/>
            <p14:sldId id="441"/>
            <p14:sldId id="442"/>
            <p14:sldId id="443"/>
            <p14:sldId id="444"/>
            <p14:sldId id="445"/>
            <p14:sldId id="477"/>
            <p14:sldId id="447"/>
            <p14:sldId id="448"/>
            <p14:sldId id="449"/>
          </p14:sldIdLst>
        </p14:section>
        <p14:section name="Indiana Sections Update" id="{074D9DF2-B0E6-4C0A-9428-4A65A5D4BFDC}">
          <p14:sldIdLst>
            <p14:sldId id="450"/>
            <p14:sldId id="451"/>
            <p14:sldId id="452"/>
            <p14:sldId id="453"/>
            <p14:sldId id="454"/>
            <p14:sldId id="455"/>
          </p14:sldIdLst>
        </p14:section>
        <p14:section name="2015 and Beyond" id="{89D92F9B-7A0C-4E91-AFB7-BFDC7571D584}">
          <p14:sldIdLst>
            <p14:sldId id="456"/>
            <p14:sldId id="457"/>
            <p14:sldId id="458"/>
            <p14:sldId id="459"/>
            <p14:sldId id="460"/>
            <p14:sldId id="461"/>
            <p14:sldId id="462"/>
            <p14:sldId id="478"/>
            <p14:sldId id="464"/>
            <p14:sldId id="465"/>
            <p14:sldId id="466"/>
            <p14:sldId id="467"/>
            <p14:sldId id="468"/>
            <p14:sldId id="469"/>
            <p14:sldId id="470"/>
            <p14:sldId id="471"/>
            <p14:sldId id="479"/>
            <p14:sldId id="480"/>
            <p14:sldId id="474"/>
            <p14:sldId id="475"/>
            <p14:sldId id="476"/>
          </p14:sldIdLst>
        </p14:section>
        <p14:section name="Academic Uses" id="{ED6A16C8-80A6-4384-8D6B-C9BBADCAF682}">
          <p14:sldIdLst>
            <p14:sldId id="412"/>
            <p14:sldId id="413"/>
          </p14:sldIdLst>
        </p14:section>
        <p14:section name="ASCE Contest" id="{2302518A-76B9-4634-B33E-6F2DAF63E9BB}">
          <p14:sldIdLst>
            <p14:sldId id="396"/>
            <p14:sldId id="414"/>
            <p14:sldId id="416"/>
            <p14:sldId id="415"/>
            <p14:sldId id="400"/>
            <p14:sldId id="399"/>
          </p14:sldIdLst>
        </p14:section>
        <p14:section name="Feedback &amp; Open Discussion" id="{3919C60D-F952-4E36-BAAD-A311E7915EEE}">
          <p14:sldIdLst>
            <p14:sldId id="281"/>
            <p14:sldId id="295"/>
            <p14:sldId id="293"/>
            <p14:sldId id="294"/>
          </p14:sldIdLst>
        </p14:section>
        <p14:section name="Conclusion" id="{08F62683-9279-4217-BC09-416EE906283F}">
          <p14:sldIdLst>
            <p14:sldId id="394"/>
            <p14:sldId id="270"/>
            <p14:sldId id="306"/>
          </p14:sldIdLst>
        </p14:section>
        <p14:section name="Questions" id="{211D1389-09DA-4915-B718-A23ED8CC36B1}">
          <p14:sldIdLst>
            <p14:sldId id="374"/>
          </p14:sldIdLst>
        </p14:section>
      </p14:sectionLst>
    </p:ext>
    <p:ext uri="{EFAFB233-063F-42B5-8137-9DF3F51BA10A}">
      <p15:sldGuideLst xmlns="" xmlns:p15="http://schemas.microsoft.com/office/powerpoint/2012/main">
        <p15:guide id="1" orient="horz" pos="1872">
          <p15:clr>
            <a:srgbClr val="A4A3A4"/>
          </p15:clr>
        </p15:guide>
        <p15:guide id="2" orient="horz" pos="2102">
          <p15:clr>
            <a:srgbClr val="A4A3A4"/>
          </p15:clr>
        </p15:guide>
        <p15:guide id="3" orient="horz" pos="2736" userDrawn="1">
          <p15:clr>
            <a:srgbClr val="A4A3A4"/>
          </p15:clr>
        </p15:guide>
        <p15:guide id="4" orient="horz" pos="3024">
          <p15:clr>
            <a:srgbClr val="A4A3A4"/>
          </p15:clr>
        </p15:guide>
        <p15:guide id="5" pos="1728">
          <p15:clr>
            <a:srgbClr val="A4A3A4"/>
          </p15:clr>
        </p15:guide>
        <p15:guide id="6" pos="2016">
          <p15:clr>
            <a:srgbClr val="A4A3A4"/>
          </p15:clr>
        </p15:guide>
        <p15:guide id="7" pos="1152">
          <p15:clr>
            <a:srgbClr val="A4A3A4"/>
          </p15:clr>
        </p15:guide>
        <p15:guide id="8"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CFC"/>
    <a:srgbClr val="373737"/>
    <a:srgbClr val="2153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86788" autoAdjust="0"/>
  </p:normalViewPr>
  <p:slideViewPr>
    <p:cSldViewPr snapToGrid="0">
      <p:cViewPr>
        <p:scale>
          <a:sx n="66" d="100"/>
          <a:sy n="66" d="100"/>
        </p:scale>
        <p:origin x="-1838" y="-331"/>
      </p:cViewPr>
      <p:guideLst>
        <p:guide orient="horz" pos="1799"/>
        <p:guide orient="horz" pos="2474"/>
        <p:guide orient="horz" pos="3600"/>
        <p:guide orient="horz" pos="1411"/>
        <p:guide orient="horz" pos="3773"/>
        <p:guide pos="576"/>
        <p:guide pos="1152"/>
        <p:guide pos="288"/>
        <p:guide pos="4608"/>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0" d="100"/>
          <a:sy n="80" d="100"/>
        </p:scale>
        <p:origin x="-1974" y="-78"/>
      </p:cViewPr>
      <p:guideLst>
        <p:guide orient="horz" pos="2927"/>
        <p:guide pos="2174"/>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4582"/>
          </a:xfrm>
          <a:prstGeom prst="rect">
            <a:avLst/>
          </a:prstGeom>
        </p:spPr>
        <p:txBody>
          <a:bodyPr vert="horz" lIns="92528" tIns="46264" rIns="92528" bIns="46264" rtlCol="0"/>
          <a:lstStyle>
            <a:lvl1pPr algn="l">
              <a:defRPr sz="1200"/>
            </a:lvl1pPr>
          </a:lstStyle>
          <a:p>
            <a:endParaRPr lang="en-CA"/>
          </a:p>
        </p:txBody>
      </p:sp>
      <p:sp>
        <p:nvSpPr>
          <p:cNvPr id="3" name="Date Placeholder 2"/>
          <p:cNvSpPr>
            <a:spLocks noGrp="1"/>
          </p:cNvSpPr>
          <p:nvPr>
            <p:ph type="dt" idx="1"/>
          </p:nvPr>
        </p:nvSpPr>
        <p:spPr>
          <a:xfrm>
            <a:off x="3908892" y="0"/>
            <a:ext cx="2990374" cy="464582"/>
          </a:xfrm>
          <a:prstGeom prst="rect">
            <a:avLst/>
          </a:prstGeom>
        </p:spPr>
        <p:txBody>
          <a:bodyPr vert="horz" lIns="92528" tIns="46264" rIns="92528" bIns="46264" rtlCol="0"/>
          <a:lstStyle>
            <a:lvl1pPr algn="r">
              <a:defRPr sz="1200"/>
            </a:lvl1pPr>
          </a:lstStyle>
          <a:p>
            <a:fld id="{5AD4663C-806B-420E-93B1-49207893F150}" type="datetimeFigureOut">
              <a:rPr lang="en-CA" smtClean="0"/>
              <a:t>08/07/2015</a:t>
            </a:fld>
            <a:endParaRPr lang="en-CA"/>
          </a:p>
        </p:txBody>
      </p:sp>
      <p:sp>
        <p:nvSpPr>
          <p:cNvPr id="4" name="Slide Image Placeholder 3"/>
          <p:cNvSpPr>
            <a:spLocks noGrp="1" noRot="1" noChangeAspect="1"/>
          </p:cNvSpPr>
          <p:nvPr>
            <p:ph type="sldImg" idx="2"/>
          </p:nvPr>
        </p:nvSpPr>
        <p:spPr>
          <a:xfrm>
            <a:off x="1128713" y="696913"/>
            <a:ext cx="4645025" cy="3484562"/>
          </a:xfrm>
          <a:prstGeom prst="rect">
            <a:avLst/>
          </a:prstGeom>
          <a:noFill/>
          <a:ln w="12700">
            <a:solidFill>
              <a:prstClr val="black"/>
            </a:solidFill>
          </a:ln>
        </p:spPr>
        <p:txBody>
          <a:bodyPr vert="horz" lIns="92528" tIns="46264" rIns="92528" bIns="46264" rtlCol="0" anchor="ctr"/>
          <a:lstStyle/>
          <a:p>
            <a:endParaRPr lang="en-CA"/>
          </a:p>
        </p:txBody>
      </p:sp>
      <p:sp>
        <p:nvSpPr>
          <p:cNvPr id="5" name="Notes Placeholder 4"/>
          <p:cNvSpPr>
            <a:spLocks noGrp="1"/>
          </p:cNvSpPr>
          <p:nvPr>
            <p:ph type="body" sz="quarter" idx="3"/>
          </p:nvPr>
        </p:nvSpPr>
        <p:spPr>
          <a:xfrm>
            <a:off x="690087" y="4413528"/>
            <a:ext cx="5520690" cy="4181237"/>
          </a:xfrm>
          <a:prstGeom prst="rect">
            <a:avLst/>
          </a:prstGeom>
        </p:spPr>
        <p:txBody>
          <a:bodyPr vert="horz" lIns="92528" tIns="46264" rIns="92528" bIns="4626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5443"/>
            <a:ext cx="2990374" cy="464582"/>
          </a:xfrm>
          <a:prstGeom prst="rect">
            <a:avLst/>
          </a:prstGeom>
        </p:spPr>
        <p:txBody>
          <a:bodyPr vert="horz" lIns="92528" tIns="46264" rIns="92528" bIns="46264" rtlCol="0" anchor="b"/>
          <a:lstStyle>
            <a:lvl1pPr algn="l">
              <a:defRPr sz="1200"/>
            </a:lvl1pPr>
          </a:lstStyle>
          <a:p>
            <a:endParaRPr lang="en-CA"/>
          </a:p>
        </p:txBody>
      </p:sp>
      <p:sp>
        <p:nvSpPr>
          <p:cNvPr id="7" name="Slide Number Placeholder 6"/>
          <p:cNvSpPr>
            <a:spLocks noGrp="1"/>
          </p:cNvSpPr>
          <p:nvPr>
            <p:ph type="sldNum" sz="quarter" idx="5"/>
          </p:nvPr>
        </p:nvSpPr>
        <p:spPr>
          <a:xfrm>
            <a:off x="3908892" y="8825443"/>
            <a:ext cx="2990374" cy="464582"/>
          </a:xfrm>
          <a:prstGeom prst="rect">
            <a:avLst/>
          </a:prstGeom>
        </p:spPr>
        <p:txBody>
          <a:bodyPr vert="horz" lIns="92528" tIns="46264" rIns="92528" bIns="46264" rtlCol="0" anchor="b"/>
          <a:lstStyle>
            <a:lvl1pPr algn="r">
              <a:defRPr sz="1200"/>
            </a:lvl1pPr>
          </a:lstStyle>
          <a:p>
            <a:fld id="{629346F6-A6F3-4EB9-9CB6-21B1D19796D7}" type="slidenum">
              <a:rPr lang="en-CA" smtClean="0"/>
              <a:t>‹#›</a:t>
            </a:fld>
            <a:endParaRPr lang="en-CA"/>
          </a:p>
        </p:txBody>
      </p:sp>
    </p:spTree>
    <p:extLst>
      <p:ext uri="{BB962C8B-B14F-4D97-AF65-F5344CB8AC3E}">
        <p14:creationId xmlns:p14="http://schemas.microsoft.com/office/powerpoint/2010/main" val="933911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sldNum" sz="quarter" idx="5"/>
          </p:nvPr>
        </p:nvSpPr>
        <p:spPr>
          <a:noFill/>
        </p:spPr>
        <p:txBody>
          <a:bodyPr/>
          <a:lstStyle/>
          <a:p>
            <a:pPr>
              <a:buClr>
                <a:srgbClr val="C0504D"/>
              </a:buClr>
            </a:pPr>
            <a:fld id="{668DA6FF-3835-4579-97AA-BF362E708AA3}" type="slidenum">
              <a:rPr lang="en-US">
                <a:solidFill>
                  <a:prstClr val="black"/>
                </a:solidFill>
              </a:rPr>
              <a:pPr>
                <a:buClr>
                  <a:srgbClr val="C0504D"/>
                </a:buClr>
              </a:pPr>
              <a:t>1</a:t>
            </a:fld>
            <a:endParaRPr lang="en-US">
              <a:solidFill>
                <a:prstClr val="black"/>
              </a:solidFill>
            </a:endParaRPr>
          </a:p>
        </p:txBody>
      </p:sp>
      <p:sp>
        <p:nvSpPr>
          <p:cNvPr id="8195" name="Rectangle 2"/>
          <p:cNvSpPr>
            <a:spLocks noGrp="1" noRot="1" noChangeAspect="1" noChangeArrowheads="1" noTextEdit="1"/>
          </p:cNvSpPr>
          <p:nvPr>
            <p:ph type="sldImg"/>
          </p:nvPr>
        </p:nvSpPr>
        <p:spPr>
          <a:xfrm>
            <a:off x="1489075" y="698500"/>
            <a:ext cx="3973513" cy="2981325"/>
          </a:xfrm>
          <a:ln/>
        </p:spPr>
      </p:sp>
      <p:sp>
        <p:nvSpPr>
          <p:cNvPr id="8196" name="Rectangle 3"/>
          <p:cNvSpPr>
            <a:spLocks noGrp="1" noChangeArrowheads="1"/>
          </p:cNvSpPr>
          <p:nvPr>
            <p:ph type="body" idx="1"/>
          </p:nvPr>
        </p:nvSpPr>
        <p:spPr>
          <a:noFill/>
          <a:ln w="9525"/>
        </p:spPr>
        <p:txBody>
          <a:bodyPr/>
          <a:lstStyle/>
          <a:p>
            <a:r>
              <a:rPr lang="en-US" dirty="0" smtClean="0"/>
              <a:t>Opening</a:t>
            </a:r>
            <a:r>
              <a:rPr lang="en-US" baseline="0" dirty="0" smtClean="0"/>
              <a:t> slide – up as attendees enter the meeting room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SAVINGS</a:t>
            </a:r>
            <a:endParaRPr lang="en-CA" b="1" u="sng" dirty="0"/>
          </a:p>
          <a:p>
            <a:pPr defTabSz="462641">
              <a:defRPr/>
            </a:pPr>
            <a:endParaRPr lang="en-CA" dirty="0"/>
          </a:p>
          <a:p>
            <a:pPr defTabSz="462641">
              <a:defRPr/>
            </a:pPr>
            <a:r>
              <a:rPr lang="en-CA" dirty="0" err="1"/>
              <a:t>LTPP</a:t>
            </a:r>
            <a:r>
              <a:rPr lang="en-CA" dirty="0"/>
              <a:t> data has been utilized to provide over an</a:t>
            </a:r>
          </a:p>
          <a:p>
            <a:pPr defTabSz="462641">
              <a:defRPr/>
            </a:pPr>
            <a:r>
              <a:rPr lang="en-US" b="1" i="1" baseline="0" dirty="0" smtClean="0">
                <a:sym typeface="Wingdings"/>
              </a:rPr>
              <a:t>	</a:t>
            </a:r>
            <a:endParaRPr lang="en-CA" dirty="0"/>
          </a:p>
          <a:p>
            <a:pPr defTabSz="462641">
              <a:defRPr/>
            </a:pPr>
            <a:r>
              <a:rPr lang="en-CA" dirty="0"/>
              <a:t>estimated $2 billion in savings, and as the program continues to monitor existing test sections and constructs NEW experiments, it provides</a:t>
            </a:r>
          </a:p>
          <a:p>
            <a:pPr defTabSz="462641">
              <a:defRPr/>
            </a:pPr>
            <a:r>
              <a:rPr lang="en-US" b="1" i="1" baseline="0" dirty="0" smtClean="0">
                <a:sym typeface="Wingdings"/>
              </a:rPr>
              <a:t>	</a:t>
            </a:r>
            <a:endParaRPr lang="en-CA" dirty="0"/>
          </a:p>
          <a:p>
            <a:pPr defTabSz="462641">
              <a:defRPr/>
            </a:pPr>
            <a:r>
              <a:rPr lang="en-CA" dirty="0"/>
              <a:t>enormous potential for research and the development of products to further improve pavement technology for decades to come.</a:t>
            </a:r>
          </a:p>
          <a:p>
            <a:pPr lvl="1" defTabSz="462641"/>
            <a:r>
              <a:rPr lang="en-US" b="1" i="1" baseline="0" dirty="0" smtClean="0"/>
              <a:t>PAUSE</a:t>
            </a:r>
          </a:p>
          <a:p>
            <a:pPr marL="462641" lvl="1" defTabSz="462641">
              <a:defRPr/>
            </a:pPr>
            <a:r>
              <a:rPr lang="en-US" b="1" i="1" baseline="0" dirty="0" smtClean="0">
                <a:sym typeface="Wingdings"/>
              </a:rPr>
              <a:t></a:t>
            </a:r>
            <a:r>
              <a:rPr lang="en-CA" b="1" i="1" baseline="0" dirty="0" smtClean="0">
                <a:sym typeface="Wingdings"/>
              </a:rPr>
              <a:t> - NEXT SLIDE</a:t>
            </a:r>
            <a:endParaRPr lang="en-CA" dirty="0"/>
          </a:p>
          <a:p>
            <a:pPr defTabSz="462641">
              <a:defRPr/>
            </a:pPr>
            <a:endParaRPr lang="en-US" dirty="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10</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OVERVIEW</a:t>
            </a:r>
          </a:p>
          <a:p>
            <a:pPr defTabSz="462641"/>
            <a:endParaRPr lang="en-US" dirty="0" smtClean="0"/>
          </a:p>
          <a:p>
            <a:pPr defTabSz="462641"/>
            <a:r>
              <a:rPr lang="en-US" dirty="0" smtClean="0"/>
              <a:t>The </a:t>
            </a:r>
            <a:r>
              <a:rPr lang="en-US" dirty="0" err="1" smtClean="0"/>
              <a:t>LTPP</a:t>
            </a:r>
            <a:r>
              <a:rPr lang="en-US" dirty="0" smtClean="0"/>
              <a:t> program is a</a:t>
            </a:r>
          </a:p>
          <a:p>
            <a:pPr defTabSz="462641"/>
            <a:r>
              <a:rPr lang="en-US" b="1" i="1" baseline="0" dirty="0" smtClean="0">
                <a:sym typeface="Wingdings"/>
              </a:rPr>
              <a:t>	</a:t>
            </a:r>
            <a:endParaRPr lang="en-US" dirty="0" smtClean="0"/>
          </a:p>
          <a:p>
            <a:pPr defTabSz="462641"/>
            <a:r>
              <a:rPr lang="en-US" dirty="0" smtClean="0"/>
              <a:t>national initiative, and as you can probably imagine,</a:t>
            </a:r>
            <a:r>
              <a:rPr lang="en-US" baseline="0" dirty="0" smtClean="0"/>
              <a:t> it has a complex operational structure – </a:t>
            </a:r>
            <a:r>
              <a:rPr lang="en-US" dirty="0" smtClean="0"/>
              <a:t>So next we’ll provide a general overview of the program and it’s operations</a:t>
            </a:r>
          </a:p>
          <a:p>
            <a:pPr lvl="1" defTabSz="462641"/>
            <a:r>
              <a:rPr lang="en-US" b="1" i="1" baseline="0" dirty="0" smtClean="0"/>
              <a:t>PAUSE</a:t>
            </a:r>
          </a:p>
          <a:p>
            <a:pPr marL="462641" lvl="1" defTabSz="46264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11</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err="1">
                <a:latin typeface="Arial" pitchFamily="34" charset="0"/>
                <a:cs typeface="Arial" pitchFamily="34" charset="0"/>
              </a:rPr>
              <a:t>LTPP</a:t>
            </a:r>
            <a:r>
              <a:rPr lang="en-US" b="1" u="sng" dirty="0">
                <a:latin typeface="Arial" pitchFamily="34" charset="0"/>
                <a:cs typeface="Arial" pitchFamily="34" charset="0"/>
              </a:rPr>
              <a:t> REGIONS</a:t>
            </a:r>
          </a:p>
          <a:p>
            <a:pPr defTabSz="462641"/>
            <a:endParaRPr lang="en-US" dirty="0">
              <a:latin typeface="Arial" pitchFamily="34" charset="0"/>
              <a:cs typeface="Arial" pitchFamily="34" charset="0"/>
            </a:endParaRPr>
          </a:p>
          <a:p>
            <a:pPr defTabSz="462641"/>
            <a:r>
              <a:rPr lang="en-US" b="1" i="1" baseline="0" dirty="0" smtClean="0">
                <a:sym typeface="Wingdings"/>
              </a:rPr>
              <a:t>	</a:t>
            </a:r>
            <a:endParaRPr lang="en-US" dirty="0">
              <a:latin typeface="Arial" pitchFamily="34" charset="0"/>
              <a:cs typeface="Arial" pitchFamily="34" charset="0"/>
            </a:endParaRPr>
          </a:p>
          <a:p>
            <a:pPr defTabSz="462641"/>
            <a:r>
              <a:rPr lang="en-US" dirty="0">
                <a:latin typeface="Arial" pitchFamily="34" charset="0"/>
                <a:cs typeface="Arial" pitchFamily="34" charset="0"/>
              </a:rPr>
              <a:t>There are 4 geographical regions in the </a:t>
            </a:r>
            <a:r>
              <a:rPr lang="en-US" dirty="0" err="1">
                <a:latin typeface="Arial" pitchFamily="34" charset="0"/>
                <a:cs typeface="Arial" pitchFamily="34" charset="0"/>
              </a:rPr>
              <a:t>LTPP</a:t>
            </a:r>
            <a:r>
              <a:rPr lang="en-US" dirty="0">
                <a:latin typeface="Arial" pitchFamily="34" charset="0"/>
                <a:cs typeface="Arial" pitchFamily="34" charset="0"/>
              </a:rPr>
              <a:t> program</a:t>
            </a:r>
          </a:p>
          <a:p>
            <a:pPr defTabSz="462641"/>
            <a:r>
              <a:rPr lang="en-US" b="1" i="1" baseline="0" dirty="0" smtClean="0">
                <a:sym typeface="Wingdings"/>
              </a:rPr>
              <a:t>	</a:t>
            </a:r>
            <a:endParaRPr lang="en-US" dirty="0">
              <a:latin typeface="Arial" pitchFamily="34" charset="0"/>
              <a:cs typeface="Arial" pitchFamily="34" charset="0"/>
            </a:endParaRPr>
          </a:p>
          <a:p>
            <a:pPr defTabSz="462641"/>
            <a:r>
              <a:rPr lang="en-US" dirty="0">
                <a:latin typeface="Arial" pitchFamily="34" charset="0"/>
                <a:cs typeface="Arial" pitchFamily="34" charset="0"/>
              </a:rPr>
              <a:t>FHWA has enlisted the services of regional contractors, like ourselves – </a:t>
            </a:r>
            <a:r>
              <a:rPr lang="en-US" dirty="0" err="1">
                <a:latin typeface="Arial" pitchFamily="34" charset="0"/>
                <a:cs typeface="Arial" pitchFamily="34" charset="0"/>
              </a:rPr>
              <a:t>Stantec</a:t>
            </a:r>
            <a:r>
              <a:rPr lang="en-US" dirty="0">
                <a:latin typeface="Arial" pitchFamily="34" charset="0"/>
                <a:cs typeface="Arial" pitchFamily="34" charset="0"/>
              </a:rPr>
              <a:t>, in each region to manage the regional operations</a:t>
            </a:r>
          </a:p>
          <a:p>
            <a:pPr defTabSz="462641"/>
            <a:r>
              <a:rPr lang="en-US" b="1" i="1" baseline="0" dirty="0" smtClean="0">
                <a:sym typeface="Wingdings"/>
              </a:rPr>
              <a:t>	</a:t>
            </a:r>
            <a:endParaRPr lang="en-US" dirty="0">
              <a:latin typeface="Arial" pitchFamily="34" charset="0"/>
              <a:cs typeface="Arial" pitchFamily="34" charset="0"/>
            </a:endParaRPr>
          </a:p>
          <a:p>
            <a:pPr defTabSz="462641"/>
            <a:r>
              <a:rPr lang="en-US" dirty="0" smtClean="0">
                <a:latin typeface="Arial" pitchFamily="34" charset="0"/>
                <a:cs typeface="Arial" pitchFamily="34" charset="0"/>
              </a:rPr>
              <a:t>Missouri </a:t>
            </a:r>
            <a:r>
              <a:rPr lang="en-US" dirty="0">
                <a:latin typeface="Arial" pitchFamily="34" charset="0"/>
                <a:cs typeface="Arial" pitchFamily="34" charset="0"/>
              </a:rPr>
              <a:t>is in the </a:t>
            </a:r>
            <a:r>
              <a:rPr lang="en-US" dirty="0" smtClean="0">
                <a:latin typeface="Arial" pitchFamily="34" charset="0"/>
                <a:cs typeface="Arial" pitchFamily="34" charset="0"/>
              </a:rPr>
              <a:t>North Central </a:t>
            </a:r>
            <a:r>
              <a:rPr lang="en-US" dirty="0">
                <a:latin typeface="Arial" pitchFamily="34" charset="0"/>
                <a:cs typeface="Arial" pitchFamily="34" charset="0"/>
              </a:rPr>
              <a:t>Region of the </a:t>
            </a:r>
            <a:r>
              <a:rPr lang="en-US" dirty="0" err="1">
                <a:latin typeface="Arial" pitchFamily="34" charset="0"/>
                <a:cs typeface="Arial" pitchFamily="34" charset="0"/>
              </a:rPr>
              <a:t>LTPP</a:t>
            </a:r>
            <a:r>
              <a:rPr lang="en-US" dirty="0">
                <a:latin typeface="Arial" pitchFamily="34" charset="0"/>
                <a:cs typeface="Arial" pitchFamily="34" charset="0"/>
              </a:rPr>
              <a:t> program</a:t>
            </a:r>
          </a:p>
          <a:p>
            <a:pPr defTabSz="462641"/>
            <a:r>
              <a:rPr lang="en-US" b="1" i="1" baseline="0" dirty="0" smtClean="0">
                <a:sym typeface="Wingdings"/>
              </a:rPr>
              <a:t>	</a:t>
            </a:r>
            <a:endParaRPr lang="en-US" dirty="0">
              <a:latin typeface="Arial" pitchFamily="34" charset="0"/>
              <a:cs typeface="Arial" pitchFamily="34" charset="0"/>
            </a:endParaRPr>
          </a:p>
          <a:p>
            <a:pPr defTabSz="462641">
              <a:defRPr/>
            </a:pPr>
            <a:r>
              <a:rPr lang="en-US" dirty="0">
                <a:latin typeface="Arial" pitchFamily="34" charset="0"/>
                <a:cs typeface="Arial" pitchFamily="34" charset="0"/>
              </a:rPr>
              <a:t>and is 1 of </a:t>
            </a:r>
            <a:r>
              <a:rPr lang="en-US" dirty="0" smtClean="0">
                <a:latin typeface="Arial" pitchFamily="34" charset="0"/>
                <a:cs typeface="Arial" pitchFamily="34" charset="0"/>
              </a:rPr>
              <a:t>15 </a:t>
            </a:r>
            <a:r>
              <a:rPr lang="en-US" dirty="0">
                <a:latin typeface="Arial" pitchFamily="34" charset="0"/>
                <a:cs typeface="Arial" pitchFamily="34" charset="0"/>
              </a:rPr>
              <a:t>state highway agencies in that region</a:t>
            </a:r>
          </a:p>
          <a:p>
            <a:pPr defTabSz="462641"/>
            <a:r>
              <a:rPr lang="en-US" b="1" i="1" baseline="0" dirty="0" smtClean="0">
                <a:sym typeface="Wingdings"/>
              </a:rPr>
              <a:t>	</a:t>
            </a:r>
            <a:endParaRPr lang="en-US" dirty="0">
              <a:latin typeface="Arial" pitchFamily="34" charset="0"/>
              <a:cs typeface="Arial" pitchFamily="34" charset="0"/>
            </a:endParaRPr>
          </a:p>
          <a:p>
            <a:pPr defTabSz="462641"/>
            <a:r>
              <a:rPr lang="en-US" dirty="0">
                <a:latin typeface="Arial" pitchFamily="34" charset="0"/>
                <a:cs typeface="Arial" pitchFamily="34" charset="0"/>
              </a:rPr>
              <a:t>The </a:t>
            </a:r>
            <a:r>
              <a:rPr lang="en-US" dirty="0" smtClean="0">
                <a:latin typeface="Arial" pitchFamily="34" charset="0"/>
                <a:cs typeface="Arial" pitchFamily="34" charset="0"/>
              </a:rPr>
              <a:t>North Central </a:t>
            </a:r>
            <a:r>
              <a:rPr lang="en-US" dirty="0">
                <a:latin typeface="Arial" pitchFamily="34" charset="0"/>
                <a:cs typeface="Arial" pitchFamily="34" charset="0"/>
              </a:rPr>
              <a:t>Regional Office is located in Buffalo, NY</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12</a:t>
            </a:fld>
            <a:endParaRPr lang="en-CA">
              <a:solidFill>
                <a:prstClr val="black"/>
              </a:solidFill>
            </a:endParaRPr>
          </a:p>
        </p:txBody>
      </p:sp>
    </p:spTree>
    <p:extLst>
      <p:ext uri="{BB962C8B-B14F-4D97-AF65-F5344CB8AC3E}">
        <p14:creationId xmlns:p14="http://schemas.microsoft.com/office/powerpoint/2010/main" val="67641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err="1"/>
              <a:t>LTPP</a:t>
            </a:r>
            <a:r>
              <a:rPr lang="en-US" b="1" u="sng" dirty="0"/>
              <a:t> TEST SECTIONS</a:t>
            </a:r>
          </a:p>
          <a:p>
            <a:pPr defTabSz="462641"/>
            <a:endParaRPr lang="en-US" dirty="0"/>
          </a:p>
          <a:p>
            <a:pPr defTabSz="462641"/>
            <a:r>
              <a:rPr lang="en-US" b="1" i="1" baseline="0" dirty="0" smtClean="0">
                <a:sym typeface="Wingdings"/>
              </a:rPr>
              <a:t>	</a:t>
            </a:r>
            <a:endParaRPr lang="en-US" dirty="0"/>
          </a:p>
          <a:p>
            <a:pPr defTabSz="462641"/>
            <a:r>
              <a:rPr lang="en-US" dirty="0"/>
              <a:t>Since 1989, the </a:t>
            </a:r>
            <a:r>
              <a:rPr lang="en-US" dirty="0" err="1"/>
              <a:t>LTPP</a:t>
            </a:r>
            <a:r>
              <a:rPr lang="en-US" dirty="0"/>
              <a:t> program has monitored a total of 2,509 </a:t>
            </a:r>
            <a:r>
              <a:rPr lang="en-US" dirty="0" err="1"/>
              <a:t>LTPP</a:t>
            </a:r>
            <a:r>
              <a:rPr lang="en-US" dirty="0"/>
              <a:t> test sections</a:t>
            </a:r>
          </a:p>
          <a:p>
            <a:pPr defTabSz="462641">
              <a:defRPr/>
            </a:pPr>
            <a:r>
              <a:rPr lang="en-US" b="1" i="1" baseline="0" dirty="0" smtClean="0">
                <a:sym typeface="Wingdings"/>
              </a:rPr>
              <a:t>	</a:t>
            </a:r>
            <a:endParaRPr lang="en-US" dirty="0"/>
          </a:p>
          <a:p>
            <a:pPr defTabSz="462641"/>
            <a:r>
              <a:rPr lang="en-US" dirty="0"/>
              <a:t>on in-service pavements </a:t>
            </a:r>
            <a:r>
              <a:rPr lang="en-CA" dirty="0"/>
              <a:t>throughout the United States, Puerto Rico and Canada</a:t>
            </a:r>
          </a:p>
          <a:p>
            <a:pPr defTabSz="462641">
              <a:defRPr/>
            </a:pPr>
            <a:r>
              <a:rPr lang="en-US" b="1" i="1" baseline="0" dirty="0" smtClean="0">
                <a:sym typeface="Wingdings"/>
              </a:rPr>
              <a:t>	</a:t>
            </a:r>
            <a:endParaRPr lang="en-US" dirty="0"/>
          </a:p>
          <a:p>
            <a:pPr defTabSz="462641">
              <a:defRPr/>
            </a:pPr>
            <a:r>
              <a:rPr lang="en-CA" dirty="0"/>
              <a:t>695 test sections are still active and are still being continuously monitored</a:t>
            </a:r>
          </a:p>
          <a:p>
            <a:pPr defTabSz="462641">
              <a:defRPr/>
            </a:pPr>
            <a:r>
              <a:rPr lang="en-US" b="1" i="1" baseline="0" dirty="0" smtClean="0">
                <a:sym typeface="Wingdings"/>
              </a:rPr>
              <a:t>	</a:t>
            </a:r>
            <a:endParaRPr lang="en-US" dirty="0"/>
          </a:p>
          <a:p>
            <a:pPr defTabSz="462641">
              <a:defRPr/>
            </a:pPr>
            <a:r>
              <a:rPr lang="en-US" dirty="0"/>
              <a:t>…and more being added with NEW </a:t>
            </a:r>
            <a:r>
              <a:rPr lang="en-US" dirty="0" err="1"/>
              <a:t>LTPP</a:t>
            </a:r>
            <a:r>
              <a:rPr lang="en-US" dirty="0"/>
              <a:t> Experiments being introduced into the program</a:t>
            </a:r>
          </a:p>
          <a:p>
            <a:pPr lvl="1" defTabSz="462641"/>
            <a:r>
              <a:rPr lang="en-US" b="1" i="1" baseline="0" dirty="0" smtClean="0"/>
              <a:t>PAUSE</a:t>
            </a:r>
          </a:p>
          <a:p>
            <a:pPr marL="462641" lvl="1" defTabSz="46264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13</a:t>
            </a:fld>
            <a:endParaRPr lang="en-CA">
              <a:solidFill>
                <a:prstClr val="black"/>
              </a:solidFill>
            </a:endParaRPr>
          </a:p>
        </p:txBody>
      </p:sp>
    </p:spTree>
    <p:extLst>
      <p:ext uri="{BB962C8B-B14F-4D97-AF65-F5344CB8AC3E}">
        <p14:creationId xmlns:p14="http://schemas.microsoft.com/office/powerpoint/2010/main" val="1146672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GPS &amp; SPS</a:t>
            </a:r>
            <a:endParaRPr lang="en-US" b="1" u="sng" dirty="0"/>
          </a:p>
          <a:p>
            <a:pPr defTabSz="462641"/>
            <a:endParaRPr lang="en-US" dirty="0"/>
          </a:p>
          <a:p>
            <a:pPr defTabSz="462641"/>
            <a:r>
              <a:rPr lang="en-US" b="0" i="0" baseline="0" dirty="0" smtClean="0">
                <a:sym typeface="Wingdings"/>
              </a:rPr>
              <a:t>List of</a:t>
            </a:r>
            <a:r>
              <a:rPr lang="en-US" b="0" i="0" dirty="0" smtClean="0"/>
              <a:t> </a:t>
            </a:r>
            <a:r>
              <a:rPr lang="en-US" b="0" i="0" smtClean="0"/>
              <a:t>LTPP Experiments</a:t>
            </a:r>
            <a:endParaRPr lang="en-US" dirty="0" smtClean="0"/>
          </a:p>
          <a:p>
            <a:pPr lvl="1" defTabSz="462641"/>
            <a:r>
              <a:rPr lang="en-US" b="1" i="1" baseline="0" dirty="0" smtClean="0"/>
              <a:t>PAUSE</a:t>
            </a:r>
          </a:p>
          <a:p>
            <a:pPr marL="462641" lvl="1" defTabSz="46264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14</a:t>
            </a:fld>
            <a:endParaRPr lang="en-CA">
              <a:solidFill>
                <a:prstClr val="black"/>
              </a:solidFill>
            </a:endParaRPr>
          </a:p>
        </p:txBody>
      </p:sp>
    </p:spTree>
    <p:extLst>
      <p:ext uri="{BB962C8B-B14F-4D97-AF65-F5344CB8AC3E}">
        <p14:creationId xmlns:p14="http://schemas.microsoft.com/office/powerpoint/2010/main" val="1146672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GPS &amp; SPS</a:t>
            </a:r>
            <a:endParaRPr lang="en-US" b="1" u="sng" dirty="0"/>
          </a:p>
          <a:p>
            <a:pPr defTabSz="462641"/>
            <a:endParaRPr lang="en-US" dirty="0"/>
          </a:p>
          <a:p>
            <a:pPr defTabSz="462641"/>
            <a:r>
              <a:rPr lang="en-US" b="0" i="0" baseline="0" dirty="0" smtClean="0">
                <a:sym typeface="Wingdings"/>
              </a:rPr>
              <a:t>List of</a:t>
            </a:r>
            <a:r>
              <a:rPr lang="en-US" b="0" i="0" dirty="0" smtClean="0"/>
              <a:t> </a:t>
            </a:r>
            <a:r>
              <a:rPr lang="en-US" b="0" i="0" smtClean="0"/>
              <a:t>LTPP Experiments</a:t>
            </a:r>
            <a:endParaRPr lang="en-US" dirty="0" smtClean="0"/>
          </a:p>
          <a:p>
            <a:pPr lvl="1" defTabSz="462641"/>
            <a:r>
              <a:rPr lang="en-US" b="1" i="1" baseline="0" dirty="0" smtClean="0"/>
              <a:t>PAUSE</a:t>
            </a:r>
          </a:p>
          <a:p>
            <a:pPr marL="462641" lvl="1" defTabSz="46264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15</a:t>
            </a:fld>
            <a:endParaRPr lang="en-CA">
              <a:solidFill>
                <a:prstClr val="black"/>
              </a:solidFill>
            </a:endParaRPr>
          </a:p>
        </p:txBody>
      </p:sp>
    </p:spTree>
    <p:extLst>
      <p:ext uri="{BB962C8B-B14F-4D97-AF65-F5344CB8AC3E}">
        <p14:creationId xmlns:p14="http://schemas.microsoft.com/office/powerpoint/2010/main" val="1146672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CORE FUNCTIONS</a:t>
            </a:r>
          </a:p>
          <a:p>
            <a:pPr defTabSz="462641"/>
            <a:endParaRPr lang="en-US" dirty="0" smtClean="0"/>
          </a:p>
          <a:p>
            <a:pPr defTabSz="462641"/>
            <a:r>
              <a:rPr lang="en-US" dirty="0" smtClean="0"/>
              <a:t>The </a:t>
            </a:r>
            <a:r>
              <a:rPr lang="en-US" dirty="0" err="1" smtClean="0"/>
              <a:t>LTPP</a:t>
            </a:r>
            <a:r>
              <a:rPr lang="en-US" dirty="0" smtClean="0"/>
              <a:t> program has four CORE</a:t>
            </a:r>
            <a:r>
              <a:rPr lang="en-US" baseline="0" dirty="0" smtClean="0"/>
              <a:t> functions</a:t>
            </a:r>
          </a:p>
          <a:p>
            <a:pPr defTabSz="462641"/>
            <a:endParaRPr lang="en-US" baseline="0" dirty="0" smtClean="0"/>
          </a:p>
          <a:p>
            <a:pPr defTabSz="462641"/>
            <a:r>
              <a:rPr lang="en-US" baseline="0" dirty="0" smtClean="0"/>
              <a:t>They are:</a:t>
            </a:r>
          </a:p>
          <a:p>
            <a:pPr defTabSz="462641"/>
            <a:r>
              <a:rPr lang="en-US" b="1" i="1" baseline="0" dirty="0" smtClean="0">
                <a:sym typeface="Wingdings"/>
              </a:rPr>
              <a:t>	</a:t>
            </a:r>
            <a:endParaRPr lang="en-US" baseline="0" dirty="0" smtClean="0"/>
          </a:p>
          <a:p>
            <a:pPr defTabSz="462641">
              <a:defRPr/>
            </a:pPr>
            <a:r>
              <a:rPr lang="en-US" b="1" i="1" baseline="0" dirty="0" smtClean="0">
                <a:sym typeface="Wingdings"/>
              </a:rPr>
              <a:t>	</a:t>
            </a:r>
            <a:endParaRPr lang="en-US" dirty="0"/>
          </a:p>
          <a:p>
            <a:pPr defTabSz="462641"/>
            <a:r>
              <a:rPr lang="en-US" dirty="0" smtClean="0"/>
              <a:t>Data Collection &amp; Management</a:t>
            </a:r>
          </a:p>
          <a:p>
            <a:pPr defTabSz="462641">
              <a:defRPr/>
            </a:pPr>
            <a:r>
              <a:rPr lang="en-US" b="1" i="1" baseline="0" dirty="0" smtClean="0">
                <a:sym typeface="Wingdings"/>
              </a:rPr>
              <a:t>	</a:t>
            </a:r>
            <a:endParaRPr lang="en-US" dirty="0"/>
          </a:p>
          <a:p>
            <a:pPr defTabSz="462641"/>
            <a:r>
              <a:rPr lang="en-US" dirty="0" smtClean="0"/>
              <a:t>Data Analysis</a:t>
            </a:r>
          </a:p>
          <a:p>
            <a:pPr defTabSz="462641">
              <a:defRPr/>
            </a:pPr>
            <a:r>
              <a:rPr lang="en-US" b="1" i="1" baseline="0" dirty="0" smtClean="0">
                <a:sym typeface="Wingdings"/>
              </a:rPr>
              <a:t>	</a:t>
            </a:r>
            <a:endParaRPr lang="en-US" dirty="0"/>
          </a:p>
          <a:p>
            <a:pPr defTabSz="462641"/>
            <a:r>
              <a:rPr lang="en-US" dirty="0" smtClean="0"/>
              <a:t>Product Development</a:t>
            </a:r>
          </a:p>
          <a:p>
            <a:pPr defTabSz="462641">
              <a:defRPr/>
            </a:pPr>
            <a:r>
              <a:rPr lang="en-US" b="1" i="1" baseline="0" dirty="0" smtClean="0">
                <a:sym typeface="Wingdings"/>
              </a:rPr>
              <a:t>	</a:t>
            </a:r>
            <a:endParaRPr lang="en-US" dirty="0"/>
          </a:p>
          <a:p>
            <a:pPr defTabSz="462641"/>
            <a:r>
              <a:rPr lang="en-US" dirty="0" smtClean="0"/>
              <a:t>And</a:t>
            </a:r>
            <a:r>
              <a:rPr lang="en-US" baseline="0" dirty="0" smtClean="0"/>
              <a:t> Communication</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16</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2641">
              <a:defRPr/>
            </a:pPr>
            <a:r>
              <a:rPr lang="en-CA" b="1" u="sng" dirty="0"/>
              <a:t>DATA COLLECTION &amp; MANAGEMENT</a:t>
            </a:r>
          </a:p>
          <a:p>
            <a:pPr marL="0" lvl="1" defTabSz="462641">
              <a:defRPr/>
            </a:pPr>
            <a:endParaRPr lang="en-CA" dirty="0"/>
          </a:p>
          <a:p>
            <a:pPr marL="0" lvl="1" defTabSz="462641">
              <a:defRPr/>
            </a:pPr>
            <a:r>
              <a:rPr lang="en-CA" dirty="0"/>
              <a:t>Collecting and managing pavement performance data from a large number of in-service highways throughout North America, over an extended period, to support analysis and product development,</a:t>
            </a:r>
            <a:endParaRPr lang="en-CA" sz="1800" dirty="0"/>
          </a:p>
          <a:p>
            <a:pPr marL="0" lvl="1" defTabSz="462641"/>
            <a:endParaRPr lang="en-CA" dirty="0"/>
          </a:p>
          <a:p>
            <a:pPr marL="0" lvl="1" defTabSz="462641"/>
            <a:r>
              <a:rPr lang="en-CA" dirty="0"/>
              <a:t>Data Collection &amp; Management involves:</a:t>
            </a:r>
          </a:p>
          <a:p>
            <a:pPr marL="0" lvl="1" defTabSz="462641"/>
            <a:r>
              <a:rPr lang="en-US" b="1" i="1" baseline="0" dirty="0" smtClean="0">
                <a:sym typeface="Wingdings"/>
              </a:rPr>
              <a:t>	</a:t>
            </a:r>
          </a:p>
          <a:p>
            <a:pPr marL="0" lvl="1" defTabSz="462641"/>
            <a:r>
              <a:rPr lang="en-US" b="1" i="1" baseline="0" dirty="0" smtClean="0">
                <a:sym typeface="Wingdings"/>
              </a:rPr>
              <a:t>	</a:t>
            </a:r>
            <a:endParaRPr lang="en-CA" dirty="0"/>
          </a:p>
          <a:p>
            <a:pPr marL="0" lvl="2" defTabSz="462641"/>
            <a:r>
              <a:rPr lang="en-CA" dirty="0"/>
              <a:t>On-site collection of pavement data</a:t>
            </a:r>
          </a:p>
          <a:p>
            <a:pPr marL="0" lvl="2" defTabSz="462641"/>
            <a:r>
              <a:rPr lang="en-US" b="1" i="1" baseline="0" dirty="0" smtClean="0">
                <a:sym typeface="Wingdings"/>
              </a:rPr>
              <a:t>	</a:t>
            </a:r>
          </a:p>
          <a:p>
            <a:pPr marL="0" lvl="2" defTabSz="462641"/>
            <a:r>
              <a:rPr lang="en-CA" dirty="0"/>
              <a:t>In-office Processing of the raw data</a:t>
            </a:r>
          </a:p>
          <a:p>
            <a:pPr marL="0" lvl="2" defTabSz="462641"/>
            <a:r>
              <a:rPr lang="en-US" b="1" i="1" baseline="0" dirty="0" smtClean="0">
                <a:sym typeface="Wingdings"/>
              </a:rPr>
              <a:t>	</a:t>
            </a:r>
          </a:p>
          <a:p>
            <a:pPr marL="0" lvl="2" defTabSz="462641"/>
            <a:r>
              <a:rPr lang="en-CA" dirty="0"/>
              <a:t>Storing and Backup of all the data</a:t>
            </a:r>
          </a:p>
          <a:p>
            <a:pPr marL="0" lvl="2" defTabSz="462641"/>
            <a:r>
              <a:rPr lang="en-US" b="1" i="1" baseline="0" dirty="0" smtClean="0">
                <a:sym typeface="Wingdings"/>
              </a:rPr>
              <a:t>	</a:t>
            </a:r>
          </a:p>
          <a:p>
            <a:pPr marL="0" lvl="2" defTabSz="462641"/>
            <a:r>
              <a:rPr lang="en-CA" dirty="0"/>
              <a:t>and Providing Accessibility to the data</a:t>
            </a:r>
          </a:p>
          <a:p>
            <a:pPr lvl="1" defTabSz="462641"/>
            <a:r>
              <a:rPr lang="en-US" b="1" i="1" baseline="0" dirty="0" smtClean="0"/>
              <a:t>PAUSE</a:t>
            </a:r>
          </a:p>
          <a:p>
            <a:pPr marL="462641" lvl="1" defTabSz="46264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17</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462641">
              <a:defRPr/>
            </a:pPr>
            <a:r>
              <a:rPr lang="en-US" b="1" u="sng" dirty="0"/>
              <a:t>COLLECTED DATA</a:t>
            </a:r>
            <a:endParaRPr lang="en-CA" b="1" u="sng" dirty="0"/>
          </a:p>
          <a:p>
            <a:pPr marL="0" lvl="2" defTabSz="462641">
              <a:defRPr/>
            </a:pPr>
            <a:endParaRPr lang="en-CA" dirty="0"/>
          </a:p>
          <a:p>
            <a:pPr marL="0" lvl="2" defTabSz="462641">
              <a:defRPr/>
            </a:pPr>
            <a:r>
              <a:rPr lang="en-CA" dirty="0"/>
              <a:t>The collected pavement data include:</a:t>
            </a:r>
          </a:p>
          <a:p>
            <a:pPr marL="0" lvl="2" defTabSz="462641">
              <a:defRPr/>
            </a:pPr>
            <a:r>
              <a:rPr lang="en-US" b="1" i="1" baseline="0" dirty="0" smtClean="0">
                <a:sym typeface="Wingdings"/>
              </a:rPr>
              <a:t>	</a:t>
            </a:r>
            <a:endParaRPr lang="en-CA" dirty="0"/>
          </a:p>
          <a:p>
            <a:pPr marL="0" lvl="2" defTabSz="462641">
              <a:defRPr/>
            </a:pPr>
            <a:r>
              <a:rPr lang="en-CA" dirty="0"/>
              <a:t>Climate</a:t>
            </a:r>
          </a:p>
          <a:p>
            <a:pPr marL="0" lvl="2" defTabSz="462641">
              <a:defRPr/>
            </a:pPr>
            <a:r>
              <a:rPr lang="en-US" b="1" i="1" baseline="0" dirty="0" smtClean="0">
                <a:sym typeface="Wingdings"/>
              </a:rPr>
              <a:t>	</a:t>
            </a:r>
          </a:p>
          <a:p>
            <a:pPr marL="0" lvl="2" defTabSz="462641">
              <a:defRPr/>
            </a:pPr>
            <a:r>
              <a:rPr lang="en-CA" dirty="0"/>
              <a:t>Traffic volumes and loads</a:t>
            </a:r>
          </a:p>
          <a:p>
            <a:pPr marL="0" lvl="2" defTabSz="462641">
              <a:defRPr/>
            </a:pPr>
            <a:r>
              <a:rPr lang="en-US" b="1" i="1" baseline="0" dirty="0" smtClean="0">
                <a:sym typeface="Wingdings"/>
              </a:rPr>
              <a:t>	</a:t>
            </a:r>
            <a:endParaRPr lang="en-CA" dirty="0"/>
          </a:p>
          <a:p>
            <a:pPr marL="0" lvl="2" defTabSz="462641">
              <a:defRPr/>
            </a:pPr>
            <a:r>
              <a:rPr lang="en-CA" dirty="0"/>
              <a:t>Material properties</a:t>
            </a:r>
          </a:p>
          <a:p>
            <a:pPr marL="0" lvl="2" defTabSz="462641">
              <a:defRPr/>
            </a:pPr>
            <a:r>
              <a:rPr lang="en-US" b="1" i="1" baseline="0" dirty="0" smtClean="0">
                <a:sym typeface="Wingdings"/>
              </a:rPr>
              <a:t>	</a:t>
            </a:r>
            <a:endParaRPr lang="en-CA" dirty="0"/>
          </a:p>
          <a:p>
            <a:pPr marL="0" lvl="2" defTabSz="462641">
              <a:defRPr/>
            </a:pPr>
            <a:r>
              <a:rPr lang="en-CA" dirty="0"/>
              <a:t>Pavement layer types and thicknesses</a:t>
            </a:r>
          </a:p>
          <a:p>
            <a:pPr marL="0" lvl="2" defTabSz="462641">
              <a:defRPr/>
            </a:pPr>
            <a:r>
              <a:rPr lang="en-US" b="1" i="1" baseline="0" dirty="0" smtClean="0">
                <a:sym typeface="Wingdings"/>
              </a:rPr>
              <a:t>	</a:t>
            </a:r>
            <a:endParaRPr lang="en-CA" dirty="0"/>
          </a:p>
          <a:p>
            <a:pPr marL="0" lvl="2" defTabSz="462641">
              <a:defRPr/>
            </a:pPr>
            <a:r>
              <a:rPr lang="en-CA" dirty="0"/>
              <a:t>and pavement conditions, such as</a:t>
            </a:r>
          </a:p>
          <a:p>
            <a:pPr marL="173490" lvl="2" indent="-173490" defTabSz="462641">
              <a:buFont typeface="Wingdings"/>
              <a:buChar char="à"/>
              <a:defRPr/>
            </a:pPr>
            <a:r>
              <a:rPr lang="en-CA" dirty="0"/>
              <a:t>structural response to loading (i.e., falling weight deflection)</a:t>
            </a:r>
          </a:p>
          <a:p>
            <a:pPr marL="0" lvl="2" defTabSz="462641">
              <a:defRPr/>
            </a:pPr>
            <a:r>
              <a:rPr lang="en-US" b="1" i="1" baseline="0" dirty="0" smtClean="0">
                <a:sym typeface="Wingdings"/>
              </a:rPr>
              <a:t>	</a:t>
            </a:r>
            <a:endParaRPr lang="en-CA" dirty="0"/>
          </a:p>
          <a:p>
            <a:pPr marL="289150" lvl="2" indent="-289150" defTabSz="462641">
              <a:buFont typeface="Wingdings"/>
              <a:buChar char="à"/>
              <a:defRPr/>
            </a:pPr>
            <a:r>
              <a:rPr lang="en-CA" sz="1800" dirty="0"/>
              <a:t>distress, longitudinal &amp; transverse profile, and surface texture</a:t>
            </a:r>
          </a:p>
          <a:p>
            <a:pPr marL="0" lvl="2" defTabSz="462641">
              <a:defRPr/>
            </a:pPr>
            <a:r>
              <a:rPr lang="en-US" sz="1800" b="1" i="1" dirty="0">
                <a:sym typeface="Wingdings"/>
              </a:rPr>
              <a:t>	</a:t>
            </a:r>
            <a:endParaRPr lang="en-CA" sz="1800" dirty="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18</a:t>
            </a:fld>
            <a:endParaRPr lang="en-CA">
              <a:solidFill>
                <a:prstClr val="black"/>
              </a:solidFill>
            </a:endParaRPr>
          </a:p>
        </p:txBody>
      </p:sp>
    </p:spTree>
    <p:extLst>
      <p:ext uri="{BB962C8B-B14F-4D97-AF65-F5344CB8AC3E}">
        <p14:creationId xmlns:p14="http://schemas.microsoft.com/office/powerpoint/2010/main" val="3126780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DATABASE</a:t>
            </a:r>
            <a:endParaRPr lang="en-CA" b="1" u="sng" dirty="0"/>
          </a:p>
          <a:p>
            <a:pPr defTabSz="462641">
              <a:defRPr/>
            </a:pPr>
            <a:endParaRPr lang="en-CA" dirty="0"/>
          </a:p>
          <a:p>
            <a:pPr defTabSz="462641">
              <a:defRPr/>
            </a:pPr>
            <a:r>
              <a:rPr lang="en-CA" dirty="0"/>
              <a:t>The data is housed in the </a:t>
            </a:r>
            <a:r>
              <a:rPr lang="en-CA" dirty="0" err="1"/>
              <a:t>LTPP</a:t>
            </a:r>
            <a:r>
              <a:rPr lang="en-CA" dirty="0"/>
              <a:t> Database</a:t>
            </a:r>
          </a:p>
          <a:p>
            <a:pPr defTabSz="462641">
              <a:defRPr/>
            </a:pPr>
            <a:r>
              <a:rPr lang="en-US" b="1" i="1" baseline="0" dirty="0" smtClean="0">
                <a:sym typeface="Wingdings"/>
              </a:rPr>
              <a:t>	</a:t>
            </a:r>
            <a:endParaRPr lang="en-CA" dirty="0"/>
          </a:p>
          <a:p>
            <a:pPr defTabSz="462641">
              <a:defRPr/>
            </a:pPr>
            <a:r>
              <a:rPr lang="en-US" b="1" i="1" baseline="0" dirty="0" smtClean="0">
                <a:sym typeface="Wingdings"/>
              </a:rPr>
              <a:t>	</a:t>
            </a:r>
            <a:endParaRPr lang="en-CA" dirty="0"/>
          </a:p>
          <a:p>
            <a:pPr defTabSz="462641">
              <a:defRPr/>
            </a:pPr>
            <a:r>
              <a:rPr lang="en-CA" dirty="0"/>
              <a:t>Which is the world's largest pavement performance database, </a:t>
            </a:r>
          </a:p>
          <a:p>
            <a:pPr defTabSz="462641">
              <a:defRPr/>
            </a:pPr>
            <a:r>
              <a:rPr lang="en-US" b="1" i="1" baseline="0" dirty="0" smtClean="0">
                <a:sym typeface="Wingdings"/>
              </a:rPr>
              <a:t>	</a:t>
            </a:r>
            <a:endParaRPr lang="en-CA" dirty="0"/>
          </a:p>
          <a:p>
            <a:pPr defTabSz="462641">
              <a:defRPr/>
            </a:pPr>
            <a:r>
              <a:rPr lang="en-US" dirty="0"/>
              <a:t>With over 300 Terabytes of data</a:t>
            </a:r>
          </a:p>
          <a:p>
            <a:pPr defTabSz="462641">
              <a:defRPr/>
            </a:pPr>
            <a:r>
              <a:rPr lang="en-US" b="1" i="1" baseline="0" dirty="0" smtClean="0">
                <a:sym typeface="Wingdings"/>
              </a:rPr>
              <a:t>	</a:t>
            </a:r>
            <a:endParaRPr lang="en-CA" dirty="0"/>
          </a:p>
          <a:p>
            <a:pPr defTabSz="462641">
              <a:defRPr/>
            </a:pPr>
            <a:r>
              <a:rPr lang="en-CA" dirty="0"/>
              <a:t>and is made available to the public via the </a:t>
            </a:r>
            <a:r>
              <a:rPr lang="en-CA" dirty="0" err="1"/>
              <a:t>LTPP</a:t>
            </a:r>
            <a:r>
              <a:rPr lang="en-CA" dirty="0"/>
              <a:t> Database web interface – </a:t>
            </a:r>
            <a:r>
              <a:rPr lang="en-CA" dirty="0" err="1"/>
              <a:t>LTPP</a:t>
            </a:r>
            <a:r>
              <a:rPr lang="en-CA" dirty="0"/>
              <a:t> </a:t>
            </a:r>
            <a:r>
              <a:rPr lang="en-CA" dirty="0" err="1"/>
              <a:t>InfoPave</a:t>
            </a:r>
            <a:r>
              <a:rPr lang="en-CA" dirty="0"/>
              <a:t>™, which we will discuss more of a little later on</a:t>
            </a:r>
            <a:endParaRPr lang="en-US" dirty="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CA" dirty="0"/>
          </a:p>
          <a:p>
            <a:pPr defTabSz="462641"/>
            <a:endParaRPr lang="en-US" dirty="0">
              <a:latin typeface="Arial" pitchFamily="34" charset="0"/>
              <a:cs typeface="Arial" pitchFamily="34" charset="0"/>
            </a:endParaRPr>
          </a:p>
          <a:p>
            <a:pPr defTabSz="462641"/>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19</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TITLE</a:t>
            </a:r>
          </a:p>
          <a:p>
            <a:endParaRPr lang="en-US" dirty="0" smtClean="0"/>
          </a:p>
          <a:p>
            <a:r>
              <a:rPr lang="en-US" dirty="0" smtClean="0"/>
              <a:t>Good morning</a:t>
            </a:r>
            <a:r>
              <a:rPr lang="en-US" baseline="0" dirty="0" smtClean="0"/>
              <a:t> everyone, and welcome to the</a:t>
            </a:r>
          </a:p>
          <a:p>
            <a:pPr lvl="1"/>
            <a:r>
              <a:rPr lang="en-US" b="1" i="1" baseline="0" dirty="0" smtClean="0">
                <a:sym typeface="Wingdings"/>
              </a:rPr>
              <a:t></a:t>
            </a:r>
            <a:endParaRPr lang="en-US" b="1" i="1" baseline="0" dirty="0" smtClean="0"/>
          </a:p>
          <a:p>
            <a:r>
              <a:rPr lang="en-US" baseline="0" dirty="0" smtClean="0"/>
              <a:t>Federal Highway Administration’s (FHWA)</a:t>
            </a:r>
          </a:p>
          <a:p>
            <a:pPr marL="462641" lvl="1" defTabSz="925281">
              <a:defRPr/>
            </a:pPr>
            <a:r>
              <a:rPr lang="en-US" b="1" i="1" baseline="0" dirty="0" smtClean="0">
                <a:sym typeface="Wingdings"/>
              </a:rPr>
              <a:t></a:t>
            </a:r>
            <a:endParaRPr lang="en-US" b="1" i="1" baseline="0" dirty="0" smtClean="0"/>
          </a:p>
          <a:p>
            <a:r>
              <a:rPr lang="en-US" baseline="0" dirty="0" smtClean="0"/>
              <a:t>Long-Term Pavement Performance (</a:t>
            </a:r>
            <a:r>
              <a:rPr lang="en-US" baseline="0" dirty="0" err="1" smtClean="0"/>
              <a:t>LTPP</a:t>
            </a:r>
            <a:r>
              <a:rPr lang="en-US" baseline="0" dirty="0" smtClean="0"/>
              <a:t>) program meeting with the</a:t>
            </a:r>
          </a:p>
          <a:p>
            <a:pPr marL="462641" lvl="1" defTabSz="925281">
              <a:defRPr/>
            </a:pPr>
            <a:r>
              <a:rPr lang="en-US" b="1" i="1" baseline="0" dirty="0" smtClean="0">
                <a:sym typeface="Wingdings"/>
              </a:rPr>
              <a:t></a:t>
            </a:r>
            <a:endParaRPr lang="en-US" b="1" i="1" baseline="0" dirty="0" smtClean="0"/>
          </a:p>
          <a:p>
            <a:r>
              <a:rPr lang="en-US" baseline="0" dirty="0" smtClean="0"/>
              <a:t>Missouri University of Science and Technology</a:t>
            </a:r>
            <a:endParaRPr lang="en-US" baseline="0" dirty="0" smtClean="0"/>
          </a:p>
          <a:p>
            <a:endParaRPr lang="en-US" baseline="0" dirty="0" smtClean="0"/>
          </a:p>
          <a:p>
            <a:r>
              <a:rPr lang="en-US" baseline="0" dirty="0" smtClean="0"/>
              <a:t>We have a meeting attendee list circulating around the room, if you could please fill it out when it get to you we would really appreciate it</a:t>
            </a:r>
          </a:p>
          <a:p>
            <a:r>
              <a:rPr lang="en-US" baseline="0" dirty="0" smtClean="0"/>
              <a:t>We have also provided everyone with the agenda for todays meeting</a:t>
            </a:r>
          </a:p>
          <a:p>
            <a:pPr lvl="1"/>
            <a:r>
              <a:rPr lang="en-US" b="1" i="1" baseline="0" dirty="0" smtClean="0"/>
              <a:t>PAUSE</a:t>
            </a:r>
          </a:p>
          <a:p>
            <a:pPr marL="462641" lvl="1" defTabSz="92528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2</a:t>
            </a:fld>
            <a:endParaRPr lang="en-CA"/>
          </a:p>
        </p:txBody>
      </p:sp>
    </p:spTree>
    <p:extLst>
      <p:ext uri="{BB962C8B-B14F-4D97-AF65-F5344CB8AC3E}">
        <p14:creationId xmlns:p14="http://schemas.microsoft.com/office/powerpoint/2010/main" val="848958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2641"/>
            <a:r>
              <a:rPr lang="en-US" sz="1800" b="1" u="sng" dirty="0"/>
              <a:t>DATA ANALYSIS</a:t>
            </a:r>
          </a:p>
          <a:p>
            <a:pPr marL="0" lvl="1" defTabSz="462641"/>
            <a:endParaRPr lang="en-US" sz="1800" dirty="0"/>
          </a:p>
          <a:p>
            <a:pPr marL="0" lvl="1" defTabSz="462641"/>
            <a:r>
              <a:rPr lang="en-US" sz="1800" dirty="0"/>
              <a:t>Analyzing the data to describe how pavements perform and to explain why they perform as they do.</a:t>
            </a:r>
          </a:p>
          <a:p>
            <a:pPr marL="0" lvl="1" defTabSz="462641"/>
            <a:endParaRPr lang="en-US" sz="1800" dirty="0"/>
          </a:p>
          <a:p>
            <a:pPr marL="0" lvl="1" defTabSz="462641"/>
            <a:r>
              <a:rPr lang="en-CA" sz="1800" dirty="0"/>
              <a:t>Data Analysis involves:</a:t>
            </a:r>
          </a:p>
          <a:p>
            <a:pPr marL="0" lvl="1" defTabSz="462641"/>
            <a:r>
              <a:rPr lang="en-US" sz="1800" b="1" i="1" dirty="0">
                <a:sym typeface="Wingdings"/>
              </a:rPr>
              <a:t>	</a:t>
            </a:r>
          </a:p>
          <a:p>
            <a:pPr marL="0" lvl="1" defTabSz="462641"/>
            <a:r>
              <a:rPr lang="en-US" sz="1800" b="1" i="1" dirty="0">
                <a:sym typeface="Wingdings"/>
              </a:rPr>
              <a:t>	</a:t>
            </a:r>
          </a:p>
          <a:p>
            <a:pPr marL="0" lvl="1" defTabSz="462641">
              <a:defRPr/>
            </a:pPr>
            <a:r>
              <a:rPr lang="en-US" sz="1800" dirty="0"/>
              <a:t>Providing quality control of the data to ensure the data is of the highest quality</a:t>
            </a:r>
          </a:p>
          <a:p>
            <a:pPr marL="0" lvl="1" defTabSz="462641"/>
            <a:r>
              <a:rPr lang="en-US" sz="1800" b="1" i="1" dirty="0">
                <a:sym typeface="Wingdings"/>
              </a:rPr>
              <a:t>	</a:t>
            </a:r>
            <a:endParaRPr lang="en-US" sz="1800" dirty="0"/>
          </a:p>
          <a:p>
            <a:pPr marL="0" lvl="1" defTabSz="462641"/>
            <a:r>
              <a:rPr lang="en-US" sz="1800" dirty="0"/>
              <a:t>Quantify how pavements perform to understand why they perform as they do</a:t>
            </a:r>
          </a:p>
          <a:p>
            <a:pPr marL="0" lvl="1" defTabSz="462641">
              <a:defRPr/>
            </a:pPr>
            <a:r>
              <a:rPr lang="en-US" sz="1800" b="1" i="1" dirty="0">
                <a:sym typeface="Wingdings"/>
              </a:rPr>
              <a:t>	</a:t>
            </a:r>
            <a:endParaRPr lang="en-US" sz="1800" dirty="0"/>
          </a:p>
          <a:p>
            <a:pPr marL="0" lvl="1" defTabSz="462641"/>
            <a:r>
              <a:rPr lang="en-US" sz="1800" dirty="0"/>
              <a:t>Validate and calibrate existing procedures</a:t>
            </a:r>
          </a:p>
          <a:p>
            <a:pPr marL="0" lvl="1" defTabSz="462641">
              <a:defRPr/>
            </a:pPr>
            <a:r>
              <a:rPr lang="en-US" sz="1800" b="1" i="1" dirty="0">
                <a:sym typeface="Wingdings"/>
              </a:rPr>
              <a:t>	</a:t>
            </a:r>
            <a:endParaRPr lang="en-US" sz="1800" dirty="0"/>
          </a:p>
          <a:p>
            <a:pPr marL="0" lvl="1" defTabSz="462641"/>
            <a:r>
              <a:rPr lang="en-US" sz="1800" dirty="0"/>
              <a:t>And Develop new procedures</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20</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2641"/>
            <a:r>
              <a:rPr lang="en-US" b="1" u="sng" dirty="0"/>
              <a:t>PRODUCT DEVELOPMENT</a:t>
            </a:r>
            <a:endParaRPr lang="en-CA" b="1" u="sng" dirty="0"/>
          </a:p>
          <a:p>
            <a:pPr marL="0" lvl="1" defTabSz="462641"/>
            <a:endParaRPr lang="en-CA" dirty="0"/>
          </a:p>
          <a:p>
            <a:pPr marL="0" lvl="2" defTabSz="462641"/>
            <a:r>
              <a:rPr lang="en-CA" dirty="0"/>
              <a:t>Product Development involves Developing and Delivering Usable Tools</a:t>
            </a:r>
            <a:r>
              <a:rPr lang="en-CA" sz="1800" dirty="0"/>
              <a:t> – </a:t>
            </a:r>
            <a:r>
              <a:rPr lang="en-CA" dirty="0"/>
              <a:t>Translating data analysis insights into knowledge and usable engineering products related to:</a:t>
            </a:r>
          </a:p>
          <a:p>
            <a:pPr marL="0" lvl="2" defTabSz="462641"/>
            <a:r>
              <a:rPr lang="en-US" b="1" i="1" baseline="0" dirty="0" smtClean="0">
                <a:sym typeface="Wingdings"/>
              </a:rPr>
              <a:t>	</a:t>
            </a:r>
            <a:endParaRPr lang="en-CA" dirty="0"/>
          </a:p>
          <a:p>
            <a:pPr marL="0" lvl="2" defTabSz="462641">
              <a:defRPr/>
            </a:pPr>
            <a:r>
              <a:rPr lang="en-US" b="1" i="1" baseline="0" dirty="0" smtClean="0">
                <a:sym typeface="Wingdings"/>
              </a:rPr>
              <a:t>	</a:t>
            </a:r>
            <a:endParaRPr lang="en-CA" dirty="0"/>
          </a:p>
          <a:p>
            <a:pPr marL="0" lvl="2" defTabSz="462641"/>
            <a:r>
              <a:rPr lang="en-CA" dirty="0"/>
              <a:t>Pavement Design</a:t>
            </a:r>
          </a:p>
          <a:p>
            <a:pPr marL="0" lvl="2" defTabSz="462641"/>
            <a:r>
              <a:rPr lang="en-US" b="1" i="1" baseline="0" dirty="0" smtClean="0">
                <a:sym typeface="Wingdings"/>
              </a:rPr>
              <a:t>	</a:t>
            </a:r>
            <a:endParaRPr lang="en-CA" dirty="0"/>
          </a:p>
          <a:p>
            <a:pPr marL="0" lvl="2" defTabSz="462641"/>
            <a:r>
              <a:rPr lang="en-CA" dirty="0"/>
              <a:t>Construction</a:t>
            </a:r>
          </a:p>
          <a:p>
            <a:pPr marL="0" lvl="2" defTabSz="462641"/>
            <a:r>
              <a:rPr lang="en-US" b="1" i="1" baseline="0" dirty="0" smtClean="0">
                <a:sym typeface="Wingdings"/>
              </a:rPr>
              <a:t>	</a:t>
            </a:r>
            <a:endParaRPr lang="en-CA" dirty="0"/>
          </a:p>
          <a:p>
            <a:pPr marL="0" lvl="2" defTabSz="462641"/>
            <a:r>
              <a:rPr lang="en-CA" dirty="0"/>
              <a:t>Rehabilitation</a:t>
            </a:r>
          </a:p>
          <a:p>
            <a:pPr marL="0" lvl="2" defTabSz="462641"/>
            <a:r>
              <a:rPr lang="en-US" b="1" i="1" baseline="0" dirty="0" smtClean="0">
                <a:sym typeface="Wingdings"/>
              </a:rPr>
              <a:t>	</a:t>
            </a:r>
            <a:endParaRPr lang="en-CA" dirty="0"/>
          </a:p>
          <a:p>
            <a:pPr marL="0" lvl="2" defTabSz="462641"/>
            <a:r>
              <a:rPr lang="en-CA" dirty="0"/>
              <a:t>Maintenance</a:t>
            </a:r>
          </a:p>
          <a:p>
            <a:pPr marL="0" lvl="2" defTabSz="462641"/>
            <a:r>
              <a:rPr lang="en-US" b="1" i="1" baseline="0" dirty="0" smtClean="0">
                <a:sym typeface="Wingdings"/>
              </a:rPr>
              <a:t>	</a:t>
            </a:r>
            <a:endParaRPr lang="en-CA" dirty="0"/>
          </a:p>
          <a:p>
            <a:pPr marL="0" lvl="2" defTabSz="462641"/>
            <a:r>
              <a:rPr lang="en-CA" dirty="0"/>
              <a:t>Preservation</a:t>
            </a:r>
          </a:p>
          <a:p>
            <a:pPr marL="0" lvl="2" defTabSz="462641"/>
            <a:r>
              <a:rPr lang="en-US" b="1" i="1" baseline="0" dirty="0" smtClean="0">
                <a:sym typeface="Wingdings"/>
              </a:rPr>
              <a:t>	</a:t>
            </a:r>
            <a:endParaRPr lang="en-CA" dirty="0"/>
          </a:p>
          <a:p>
            <a:pPr marL="0" lvl="2" defTabSz="462641"/>
            <a:r>
              <a:rPr lang="en-CA" dirty="0"/>
              <a:t>And Management</a:t>
            </a:r>
          </a:p>
          <a:p>
            <a:pPr lvl="1" defTabSz="462641"/>
            <a:r>
              <a:rPr lang="en-US" b="1" i="1" baseline="0" dirty="0" smtClean="0"/>
              <a:t>PAUSE</a:t>
            </a:r>
          </a:p>
          <a:p>
            <a:pPr marL="462641" lvl="1" defTabSz="46264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21</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2641"/>
            <a:r>
              <a:rPr lang="en-US" b="1" u="sng" dirty="0"/>
              <a:t>COMMUNICATION</a:t>
            </a:r>
            <a:endParaRPr lang="en-CA" b="1" u="sng" dirty="0"/>
          </a:p>
          <a:p>
            <a:pPr marL="0" lvl="1" defTabSz="462641"/>
            <a:endParaRPr lang="en-CA" dirty="0"/>
          </a:p>
          <a:p>
            <a:pPr marL="0" lvl="1" defTabSz="462641"/>
            <a:r>
              <a:rPr lang="en-CA" dirty="0"/>
              <a:t>Communication and outreach is extremely essential to the success of the </a:t>
            </a:r>
            <a:r>
              <a:rPr lang="en-CA" dirty="0" err="1"/>
              <a:t>LTPP</a:t>
            </a:r>
            <a:r>
              <a:rPr lang="en-CA" dirty="0"/>
              <a:t> program – </a:t>
            </a:r>
            <a:r>
              <a:rPr lang="en-US" sz="1800" dirty="0" err="1"/>
              <a:t>LTPP</a:t>
            </a:r>
            <a:r>
              <a:rPr lang="en-US" sz="1800" dirty="0"/>
              <a:t> recognizes the need to ensure that its partners and the pavement community in general have access to the best and latest knowledge resulting from the </a:t>
            </a:r>
            <a:r>
              <a:rPr lang="en-US" sz="1800" dirty="0" err="1"/>
              <a:t>LTPP</a:t>
            </a:r>
            <a:r>
              <a:rPr lang="en-US" sz="1800" dirty="0"/>
              <a:t> program, and are aware of current and future activities within the program</a:t>
            </a:r>
          </a:p>
          <a:p>
            <a:pPr marL="0" lvl="1" defTabSz="462641"/>
            <a:endParaRPr lang="en-US" sz="1800" dirty="0"/>
          </a:p>
          <a:p>
            <a:pPr marL="0" lvl="1" defTabSz="462641"/>
            <a:r>
              <a:rPr lang="en-US" sz="1800" dirty="0"/>
              <a:t>Communication with the pavement community involves:</a:t>
            </a:r>
          </a:p>
          <a:p>
            <a:pPr marL="0" lvl="1" defTabSz="462641">
              <a:defRPr/>
            </a:pPr>
            <a:r>
              <a:rPr lang="en-US" sz="1800" b="1" i="1" dirty="0">
                <a:sym typeface="Wingdings"/>
              </a:rPr>
              <a:t>	</a:t>
            </a:r>
            <a:endParaRPr lang="en-US" sz="1800" dirty="0"/>
          </a:p>
          <a:p>
            <a:pPr marL="0" lvl="1" defTabSz="462641">
              <a:defRPr/>
            </a:pPr>
            <a:r>
              <a:rPr lang="en-US" sz="1800" b="1" i="1" dirty="0">
                <a:sym typeface="Wingdings"/>
              </a:rPr>
              <a:t>	</a:t>
            </a:r>
            <a:endParaRPr lang="en-US" sz="1800" dirty="0"/>
          </a:p>
          <a:p>
            <a:pPr marL="0" lvl="1" defTabSz="462641">
              <a:defRPr/>
            </a:pPr>
            <a:r>
              <a:rPr lang="en-US" sz="1800" dirty="0"/>
              <a:t>Community Outreach &amp; Visibility – to expand awareness of the </a:t>
            </a:r>
            <a:r>
              <a:rPr lang="en-US" sz="1800" dirty="0" err="1"/>
              <a:t>LTPP</a:t>
            </a:r>
            <a:r>
              <a:rPr lang="en-US" sz="1800" dirty="0"/>
              <a:t> program and maintain visibility in the Community by attending &amp; participating in pavement community conferences, meetings, webinars, and State Highway Agency &amp; Universities visits</a:t>
            </a:r>
          </a:p>
          <a:p>
            <a:pPr marL="0" lvl="1" defTabSz="462641"/>
            <a:r>
              <a:rPr lang="en-US" sz="1800" b="1" i="1" dirty="0">
                <a:sym typeface="Wingdings"/>
              </a:rPr>
              <a:t>	</a:t>
            </a:r>
            <a:endParaRPr lang="en-US" sz="1800" dirty="0"/>
          </a:p>
          <a:p>
            <a:pPr marL="0" lvl="1" defTabSz="462641"/>
            <a:r>
              <a:rPr lang="en-US" sz="1800" dirty="0"/>
              <a:t>Customer Support – to provide answers to specific questions, assist in data extractions, and provide training &amp; workshops</a:t>
            </a:r>
          </a:p>
          <a:p>
            <a:pPr marL="0" lvl="1" defTabSz="462641">
              <a:defRPr/>
            </a:pPr>
            <a:r>
              <a:rPr lang="en-US" sz="1800" b="1" i="1" dirty="0">
                <a:sym typeface="Wingdings"/>
              </a:rPr>
              <a:t>	</a:t>
            </a:r>
            <a:endParaRPr lang="en-US" sz="1800" dirty="0"/>
          </a:p>
          <a:p>
            <a:pPr marL="0" lvl="1" defTabSz="462641"/>
            <a:r>
              <a:rPr lang="en-US" sz="1800" dirty="0"/>
              <a:t>Collaboration – to encourage partnerships between the pavement community and the </a:t>
            </a:r>
            <a:r>
              <a:rPr lang="en-US" sz="1800" dirty="0" err="1"/>
              <a:t>LTPP</a:t>
            </a:r>
            <a:r>
              <a:rPr lang="en-US" sz="1800" dirty="0"/>
              <a:t> program</a:t>
            </a:r>
          </a:p>
          <a:p>
            <a:pPr marL="0" lvl="1" defTabSz="462641">
              <a:defRPr/>
            </a:pPr>
            <a:r>
              <a:rPr lang="en-US" sz="1800" b="1" i="1" dirty="0">
                <a:sym typeface="Wingdings"/>
              </a:rPr>
              <a:t>	</a:t>
            </a:r>
            <a:endParaRPr lang="en-US" sz="1800" dirty="0"/>
          </a:p>
          <a:p>
            <a:pPr marL="0" lvl="1" defTabSz="462641"/>
            <a:r>
              <a:rPr lang="en-CA" dirty="0"/>
              <a:t>And Publications – such as Brochures, Tech Briefs, Product Briefs, and Research Reports</a:t>
            </a:r>
            <a:endParaRPr lang="en-US" dirty="0"/>
          </a:p>
          <a:p>
            <a:pPr defTabSz="462641"/>
            <a:r>
              <a:rPr lang="en-US" b="1" i="1" baseline="0" dirty="0" smtClean="0"/>
              <a:t>PAUSE</a:t>
            </a:r>
          </a:p>
          <a:p>
            <a:pPr defTabSz="46264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22</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2641"/>
            <a:r>
              <a:rPr lang="en-US" b="1" u="sng" dirty="0"/>
              <a:t>IN THE COMMUNITY</a:t>
            </a:r>
            <a:endParaRPr lang="en-CA" b="1" u="sng" dirty="0"/>
          </a:p>
          <a:p>
            <a:pPr marL="0" lvl="1" defTabSz="462641"/>
            <a:endParaRPr lang="en-CA" dirty="0"/>
          </a:p>
          <a:p>
            <a:pPr marL="0" lvl="2" defTabSz="462641"/>
            <a:r>
              <a:rPr lang="en-US" dirty="0"/>
              <a:t>In-line with LTPP’s community outreach strategy, during our visit to </a:t>
            </a:r>
            <a:r>
              <a:rPr lang="en-US" dirty="0" smtClean="0"/>
              <a:t>Missouri, we are here visiting:</a:t>
            </a:r>
            <a:endParaRPr lang="en-US" dirty="0"/>
          </a:p>
          <a:p>
            <a:pPr marL="0" lvl="2" defTabSz="462641"/>
            <a:r>
              <a:rPr lang="en-US" b="1" i="1" baseline="0" dirty="0" smtClean="0">
                <a:sym typeface="Wingdings"/>
              </a:rPr>
              <a:t>	</a:t>
            </a:r>
            <a:endParaRPr lang="en-US" dirty="0"/>
          </a:p>
          <a:p>
            <a:pPr marL="0" lvl="2" defTabSz="462641"/>
            <a:r>
              <a:rPr lang="en-US" dirty="0" smtClean="0"/>
              <a:t>The </a:t>
            </a:r>
            <a:r>
              <a:rPr lang="en-US" dirty="0" smtClean="0"/>
              <a:t>Missouri University of Science and Technology </a:t>
            </a:r>
            <a:r>
              <a:rPr lang="en-US" dirty="0" smtClean="0"/>
              <a:t>and Trine University, where we hope to gain valuable insight from the academic community</a:t>
            </a:r>
          </a:p>
          <a:p>
            <a:pPr marL="0" lvl="2" defTabSz="462641"/>
            <a:endParaRPr lang="en-US" dirty="0" smtClean="0"/>
          </a:p>
          <a:p>
            <a:pPr marL="0" lvl="2" defTabSz="462641">
              <a:defRPr/>
            </a:pPr>
            <a:r>
              <a:rPr lang="en-CA" dirty="0" smtClean="0"/>
              <a:t>Future </a:t>
            </a:r>
            <a:r>
              <a:rPr lang="en-CA" dirty="0"/>
              <a:t>benefits will be achieved through the exposure of young engineers and researchers to the </a:t>
            </a:r>
            <a:r>
              <a:rPr lang="en-CA" dirty="0" err="1"/>
              <a:t>LTPP</a:t>
            </a:r>
            <a:r>
              <a:rPr lang="en-CA" dirty="0"/>
              <a:t> program and database</a:t>
            </a:r>
          </a:p>
          <a:p>
            <a:pPr marL="0" lvl="2" defTabSz="462641">
              <a:defRPr/>
            </a:pPr>
            <a:endParaRPr lang="en-CA" dirty="0"/>
          </a:p>
          <a:p>
            <a:pPr marL="0" lvl="2" defTabSz="462641">
              <a:defRPr/>
            </a:pPr>
            <a:r>
              <a:rPr lang="en-CA" dirty="0"/>
              <a:t>This has already begun, as many universities are incorporating the </a:t>
            </a:r>
            <a:r>
              <a:rPr lang="en-CA" dirty="0" err="1"/>
              <a:t>LTPP</a:t>
            </a:r>
            <a:r>
              <a:rPr lang="en-CA" dirty="0"/>
              <a:t> database in their undergraduate curriculum</a:t>
            </a:r>
          </a:p>
          <a:p>
            <a:pPr marL="0" lvl="2" defTabSz="462641">
              <a:defRPr/>
            </a:pPr>
            <a:endParaRPr lang="en-CA" dirty="0"/>
          </a:p>
          <a:p>
            <a:pPr marL="0" lvl="2" defTabSz="462641">
              <a:defRPr/>
            </a:pPr>
            <a:r>
              <a:rPr lang="en-CA" dirty="0"/>
              <a:t>Familiarity with the program will facilitate the implementation of </a:t>
            </a:r>
            <a:r>
              <a:rPr lang="en-CA" dirty="0" err="1"/>
              <a:t>LTPP</a:t>
            </a:r>
            <a:r>
              <a:rPr lang="en-CA" dirty="0"/>
              <a:t> products – and increased exposure to </a:t>
            </a:r>
            <a:r>
              <a:rPr lang="en-CA" dirty="0" err="1"/>
              <a:t>LTPP</a:t>
            </a:r>
            <a:r>
              <a:rPr lang="en-CA" dirty="0"/>
              <a:t> products will result in applications beyond those currently envisioned</a:t>
            </a:r>
          </a:p>
          <a:p>
            <a:pPr defTabSz="462641"/>
            <a:r>
              <a:rPr lang="en-US" b="1" i="1" baseline="0" dirty="0" smtClean="0"/>
              <a:t>PAUSE</a:t>
            </a:r>
          </a:p>
          <a:p>
            <a:pPr defTabSz="46264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23</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BENEFITS</a:t>
            </a:r>
          </a:p>
          <a:p>
            <a:pPr defTabSz="462641"/>
            <a:endParaRPr lang="en-US" dirty="0" smtClean="0"/>
          </a:p>
          <a:p>
            <a:pPr defTabSz="462641"/>
            <a:r>
              <a:rPr lang="en-US" dirty="0" smtClean="0"/>
              <a:t>Over the past 28 years of data collection, </a:t>
            </a:r>
            <a:r>
              <a:rPr lang="en-US" dirty="0" err="1" smtClean="0"/>
              <a:t>LTPP</a:t>
            </a:r>
            <a:r>
              <a:rPr lang="en-US" dirty="0" smtClean="0"/>
              <a:t> has produced a wide array of accomplishments and benefits and has created a variety of innovative products for highway agencies and researchers to utilize</a:t>
            </a:r>
          </a:p>
          <a:p>
            <a:pPr defTabSz="462641"/>
            <a:endParaRPr lang="en-US" dirty="0" smtClean="0"/>
          </a:p>
          <a:p>
            <a:pPr defTabSz="462641"/>
            <a:r>
              <a:rPr lang="en-US" dirty="0" smtClean="0"/>
              <a:t>Through partnership with key program stakeholders, the </a:t>
            </a:r>
            <a:r>
              <a:rPr lang="en-US" dirty="0" err="1" smtClean="0"/>
              <a:t>LTPP</a:t>
            </a:r>
            <a:r>
              <a:rPr lang="en-US" dirty="0" smtClean="0"/>
              <a:t> program has worked to fulfill each of its original objectives, with the ultimate goal of extending pavement life through better understanding of the factors that affect performance</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24</a:t>
            </a:fld>
            <a:endParaRPr lang="en-CA"/>
          </a:p>
        </p:txBody>
      </p:sp>
    </p:spTree>
    <p:extLst>
      <p:ext uri="{BB962C8B-B14F-4D97-AF65-F5344CB8AC3E}">
        <p14:creationId xmlns:p14="http://schemas.microsoft.com/office/powerpoint/2010/main" val="3395713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DATABASE</a:t>
            </a:r>
          </a:p>
          <a:p>
            <a:pPr defTabSz="462641"/>
            <a:endParaRPr lang="en-US" dirty="0" smtClean="0"/>
          </a:p>
          <a:p>
            <a:pPr defTabSz="462641">
              <a:defRPr/>
            </a:pPr>
            <a:r>
              <a:rPr lang="en-CA" dirty="0"/>
              <a:t>The program’s single most significant achievement to date</a:t>
            </a:r>
            <a:r>
              <a:rPr lang="en-CA" dirty="0" smtClean="0"/>
              <a:t>, </a:t>
            </a:r>
            <a:r>
              <a:rPr lang="en-CA" dirty="0"/>
              <a:t>is the LTPP database itself</a:t>
            </a:r>
          </a:p>
          <a:p>
            <a:pPr defTabSz="462641">
              <a:defRPr/>
            </a:pPr>
            <a:endParaRPr lang="en-US" dirty="0"/>
          </a:p>
          <a:p>
            <a:pPr defTabSz="462641">
              <a:defRPr/>
            </a:pPr>
            <a:r>
              <a:rPr lang="en-US" dirty="0" smtClean="0"/>
              <a:t>It is an unprecedented resource that will provide the pavement performance data needed to answer all kinds of questions—even those we have not yet conceived</a:t>
            </a:r>
          </a:p>
          <a:p>
            <a:pPr defTabSz="462641">
              <a:defRPr/>
            </a:pPr>
            <a:endParaRPr lang="en-CA" dirty="0"/>
          </a:p>
          <a:p>
            <a:pPr defTabSz="462641">
              <a:defRPr/>
            </a:pPr>
            <a:r>
              <a:rPr lang="en-CA" dirty="0"/>
              <a:t>The database contains </a:t>
            </a:r>
            <a:r>
              <a:rPr lang="en-CA" dirty="0" smtClean="0"/>
              <a:t>more</a:t>
            </a:r>
          </a:p>
          <a:p>
            <a:pPr defTabSz="462641">
              <a:defRPr/>
            </a:pPr>
            <a:r>
              <a:rPr lang="en-CA" dirty="0" smtClean="0"/>
              <a:t>research-quality </a:t>
            </a:r>
            <a:r>
              <a:rPr lang="en-CA" dirty="0"/>
              <a:t>pavement data than anywhere else</a:t>
            </a:r>
          </a:p>
          <a:p>
            <a:pPr defTabSz="462641">
              <a:defRPr/>
            </a:pPr>
            <a:endParaRPr lang="en-US" dirty="0" smtClean="0"/>
          </a:p>
          <a:p>
            <a:pPr defTabSz="462641"/>
            <a:r>
              <a:rPr lang="en-US" dirty="0" smtClean="0"/>
              <a:t>Contains almost 3 decades of consistently collected data</a:t>
            </a:r>
          </a:p>
          <a:p>
            <a:pPr defTabSz="462641"/>
            <a:endParaRPr lang="en-US" dirty="0" smtClean="0"/>
          </a:p>
          <a:p>
            <a:pPr defTabSz="462641"/>
            <a:r>
              <a:rPr lang="en-US" dirty="0" smtClean="0"/>
              <a:t>And has been the support for many research and product development projects</a:t>
            </a:r>
          </a:p>
          <a:p>
            <a:pPr defTabSz="462641"/>
            <a:endParaRPr lang="en-US" dirty="0" smtClean="0"/>
          </a:p>
          <a:p>
            <a:pPr defTabSz="462641"/>
            <a:r>
              <a:rPr lang="en-US" dirty="0" smtClean="0"/>
              <a:t>Allows objective comparisons of data between geographic locations</a:t>
            </a:r>
          </a:p>
          <a:p>
            <a:pPr defTabSz="462641"/>
            <a:endParaRPr lang="en-US" dirty="0" smtClean="0"/>
          </a:p>
          <a:p>
            <a:pPr defTabSz="462641"/>
            <a:r>
              <a:rPr lang="en-US" dirty="0" smtClean="0"/>
              <a:t>Only national source of in-service pavement data</a:t>
            </a:r>
          </a:p>
          <a:p>
            <a:pPr defTabSz="462641"/>
            <a:r>
              <a:rPr lang="en-US" b="1" i="1" baseline="0" dirty="0" smtClean="0"/>
              <a:t>PAUSE</a:t>
            </a:r>
          </a:p>
          <a:p>
            <a:pPr defTabSz="46264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25</a:t>
            </a:fld>
            <a:endParaRPr lang="en-CA"/>
          </a:p>
        </p:txBody>
      </p:sp>
    </p:spTree>
    <p:extLst>
      <p:ext uri="{BB962C8B-B14F-4D97-AF65-F5344CB8AC3E}">
        <p14:creationId xmlns:p14="http://schemas.microsoft.com/office/powerpoint/2010/main" val="3882566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2641"/>
            <a:r>
              <a:rPr lang="en-US" b="1" u="sng" dirty="0"/>
              <a:t>MEASUREMENT PROCESSES</a:t>
            </a:r>
            <a:endParaRPr lang="en-CA" b="1" u="sng" dirty="0"/>
          </a:p>
          <a:p>
            <a:pPr marL="0" lvl="1" defTabSz="462641"/>
            <a:endParaRPr lang="en-US" b="1" u="sng" dirty="0"/>
          </a:p>
          <a:p>
            <a:pPr marL="0" lvl="1" defTabSz="462641"/>
            <a:r>
              <a:rPr lang="en-US" dirty="0"/>
              <a:t>The </a:t>
            </a:r>
            <a:r>
              <a:rPr lang="en-US" dirty="0" err="1"/>
              <a:t>LTPP</a:t>
            </a:r>
            <a:r>
              <a:rPr lang="en-US" dirty="0"/>
              <a:t> Program has contributed to advances in pavement engineering practice in many ways</a:t>
            </a:r>
          </a:p>
          <a:p>
            <a:pPr marL="0" lvl="1" defTabSz="462641"/>
            <a:endParaRPr lang="en-US" dirty="0"/>
          </a:p>
          <a:p>
            <a:pPr marL="0" lvl="1" defTabSz="462641"/>
            <a:r>
              <a:rPr lang="en-US" dirty="0"/>
              <a:t>The test methods, guidance, and data processing procedures developed to support and ensure consistency in </a:t>
            </a:r>
            <a:r>
              <a:rPr lang="en-US" dirty="0" err="1"/>
              <a:t>LTPP</a:t>
            </a:r>
            <a:r>
              <a:rPr lang="en-US" dirty="0"/>
              <a:t> data collection and testing formed the basis for more widely used Measurement Processes, s</a:t>
            </a:r>
            <a:r>
              <a:rPr lang="en-CA" dirty="0" err="1"/>
              <a:t>uch</a:t>
            </a:r>
            <a:r>
              <a:rPr lang="en-CA" dirty="0"/>
              <a:t> as:</a:t>
            </a:r>
            <a:endParaRPr lang="en-CA" sz="1800" dirty="0"/>
          </a:p>
          <a:p>
            <a:pPr marL="0" lvl="1" defTabSz="462641"/>
            <a:r>
              <a:rPr lang="en-US" sz="1800" dirty="0"/>
              <a:t>	</a:t>
            </a:r>
            <a:r>
              <a:rPr lang="en-US" sz="1800" b="1" i="1" dirty="0">
                <a:sym typeface="Wingdings"/>
              </a:rPr>
              <a:t></a:t>
            </a:r>
            <a:endParaRPr lang="en-US" sz="1800" dirty="0"/>
          </a:p>
          <a:p>
            <a:pPr marL="0" lvl="1" defTabSz="462641"/>
            <a:r>
              <a:rPr lang="en-US" sz="1800" dirty="0"/>
              <a:t>Various Data Collection Procedures, like Distress Identification</a:t>
            </a:r>
          </a:p>
          <a:p>
            <a:pPr marL="0" lvl="1" defTabSz="462641"/>
            <a:r>
              <a:rPr lang="en-US" sz="1800" dirty="0"/>
              <a:t>	</a:t>
            </a:r>
            <a:r>
              <a:rPr lang="en-US" sz="1800" b="1" i="1" dirty="0">
                <a:sym typeface="Wingdings"/>
              </a:rPr>
              <a:t></a:t>
            </a:r>
            <a:endParaRPr lang="en-CA" sz="1800" dirty="0"/>
          </a:p>
          <a:p>
            <a:pPr marL="0" lvl="1" defTabSz="462641"/>
            <a:r>
              <a:rPr lang="en-CA" dirty="0"/>
              <a:t>Standardized Traffic</a:t>
            </a:r>
            <a:r>
              <a:rPr lang="en-CA" sz="1800" dirty="0"/>
              <a:t> </a:t>
            </a:r>
            <a:r>
              <a:rPr lang="en-CA" dirty="0"/>
              <a:t>data formats for </a:t>
            </a:r>
            <a:r>
              <a:rPr lang="en-CA" dirty="0" err="1"/>
              <a:t>WIM</a:t>
            </a:r>
            <a:r>
              <a:rPr lang="en-CA" dirty="0"/>
              <a:t> and </a:t>
            </a:r>
            <a:r>
              <a:rPr lang="en-CA" dirty="0" err="1"/>
              <a:t>AVC</a:t>
            </a:r>
            <a:endParaRPr lang="en-CA" sz="1800" dirty="0"/>
          </a:p>
          <a:p>
            <a:pPr marL="0" lvl="1" defTabSz="462641"/>
            <a:r>
              <a:rPr lang="en-US" dirty="0"/>
              <a:t>	</a:t>
            </a:r>
            <a:r>
              <a:rPr lang="en-US" b="1" i="1" baseline="0" dirty="0" smtClean="0">
                <a:sym typeface="Wingdings"/>
              </a:rPr>
              <a:t></a:t>
            </a:r>
            <a:endParaRPr lang="en-US" dirty="0"/>
          </a:p>
          <a:p>
            <a:pPr defTabSz="462641"/>
            <a:r>
              <a:rPr lang="en-CA" dirty="0">
                <a:latin typeface="Century Gothic"/>
                <a:ea typeface="Calibri"/>
                <a:cs typeface="Times New Roman"/>
              </a:rPr>
              <a:t>Calibration procedures for falling weight </a:t>
            </a:r>
            <a:r>
              <a:rPr lang="en-CA" dirty="0" err="1">
                <a:latin typeface="Century Gothic"/>
                <a:ea typeface="Calibri"/>
                <a:cs typeface="Times New Roman"/>
              </a:rPr>
              <a:t>deflectometers</a:t>
            </a:r>
            <a:r>
              <a:rPr lang="en-CA" dirty="0">
                <a:latin typeface="Century Gothic"/>
                <a:ea typeface="Calibri"/>
                <a:cs typeface="Times New Roman"/>
              </a:rPr>
              <a:t> (</a:t>
            </a:r>
            <a:r>
              <a:rPr lang="en-CA" dirty="0" err="1">
                <a:latin typeface="Century Gothic"/>
                <a:ea typeface="Calibri"/>
                <a:cs typeface="Times New Roman"/>
              </a:rPr>
              <a:t>FWD’s</a:t>
            </a:r>
            <a:r>
              <a:rPr lang="en-CA" dirty="0">
                <a:latin typeface="Century Gothic"/>
                <a:ea typeface="Calibri"/>
                <a:cs typeface="Times New Roman"/>
              </a:rPr>
              <a:t>)</a:t>
            </a:r>
            <a:endParaRPr lang="en-US" dirty="0"/>
          </a:p>
          <a:p>
            <a:pPr defTabSz="462641"/>
            <a:r>
              <a:rPr lang="en-US" dirty="0"/>
              <a:t>	</a:t>
            </a:r>
            <a:r>
              <a:rPr lang="en-US" b="1" i="1" baseline="0" dirty="0" smtClean="0">
                <a:sym typeface="Wingdings"/>
              </a:rPr>
              <a:t></a:t>
            </a:r>
            <a:endParaRPr lang="en-US" dirty="0"/>
          </a:p>
          <a:p>
            <a:pPr defTabSz="462641"/>
            <a:r>
              <a:rPr lang="en-US" dirty="0"/>
              <a:t>And various </a:t>
            </a:r>
            <a:r>
              <a:rPr lang="en-CA" dirty="0"/>
              <a:t>Lab Testing procedures, like bound and unbound resilient modulus</a:t>
            </a:r>
            <a:endParaRPr lang="en-US" dirty="0"/>
          </a:p>
          <a:p>
            <a:pPr defTabSz="462641"/>
            <a:r>
              <a:rPr lang="en-US" b="1" i="1" baseline="0" dirty="0" smtClean="0"/>
              <a:t>PAUSE</a:t>
            </a:r>
          </a:p>
          <a:p>
            <a:pPr defTabSz="46264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26</a:t>
            </a:fld>
            <a:endParaRPr lang="en-CA"/>
          </a:p>
        </p:txBody>
      </p:sp>
    </p:spTree>
    <p:extLst>
      <p:ext uri="{BB962C8B-B14F-4D97-AF65-F5344CB8AC3E}">
        <p14:creationId xmlns:p14="http://schemas.microsoft.com/office/powerpoint/2010/main" val="3882566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1800" b="1" u="sng" dirty="0"/>
              <a:t>PAVEMENT DESIGN &amp; MANAGEMENT</a:t>
            </a:r>
          </a:p>
          <a:p>
            <a:pPr marL="0" lvl="1"/>
            <a:endParaRPr lang="en-US" sz="1800" dirty="0"/>
          </a:p>
          <a:p>
            <a:pPr lvl="0"/>
            <a:r>
              <a:rPr lang="en-CA" dirty="0"/>
              <a:t>LTPP data documents the performance of an extensive array of pavement designs, in a wide range of service conditions, making possible the calibration and validation of broadly applicable models to predict pavement </a:t>
            </a:r>
            <a:r>
              <a:rPr lang="en-CA" dirty="0" smtClean="0"/>
              <a:t>performance</a:t>
            </a:r>
          </a:p>
          <a:p>
            <a:pPr marL="0" lvl="1"/>
            <a:endParaRPr lang="en-US" sz="1800" dirty="0"/>
          </a:p>
          <a:p>
            <a:pPr marL="0" indent="0">
              <a:buFont typeface="Century Gothic"/>
              <a:buNone/>
            </a:pPr>
            <a:r>
              <a:rPr lang="en-CA" dirty="0">
                <a:latin typeface="Century Gothic"/>
                <a:ea typeface="Calibri"/>
                <a:cs typeface="Times New Roman"/>
              </a:rPr>
              <a:t>LTPP data has contributed to more cost-effective highway pavements by </a:t>
            </a:r>
            <a:r>
              <a:rPr lang="en-CA" dirty="0" smtClean="0">
                <a:latin typeface="Century Gothic"/>
                <a:ea typeface="Calibri"/>
                <a:cs typeface="Times New Roman"/>
              </a:rPr>
              <a:t>providing:</a:t>
            </a:r>
            <a:br>
              <a:rPr lang="en-CA" dirty="0" smtClean="0">
                <a:latin typeface="Century Gothic"/>
                <a:ea typeface="Calibri"/>
                <a:cs typeface="Times New Roman"/>
              </a:rPr>
            </a:br>
            <a:endParaRPr lang="en-CA" sz="1800" dirty="0">
              <a:latin typeface="Times New Roman"/>
              <a:ea typeface="Calibri"/>
              <a:cs typeface="Times New Roman"/>
            </a:endParaRPr>
          </a:p>
          <a:p>
            <a:pPr marL="1156602" lvl="2" indent="-231320">
              <a:buFont typeface="Wingdings"/>
              <a:buChar char=""/>
            </a:pPr>
            <a:r>
              <a:rPr lang="en-CA" dirty="0">
                <a:latin typeface="Century Gothic"/>
                <a:ea typeface="Calibri"/>
                <a:cs typeface="Times New Roman"/>
              </a:rPr>
              <a:t>More realistic pavement design models</a:t>
            </a:r>
            <a:endParaRPr lang="en-CA" sz="1800" dirty="0">
              <a:latin typeface="Times New Roman"/>
              <a:ea typeface="Calibri"/>
            </a:endParaRPr>
          </a:p>
          <a:p>
            <a:pPr marL="1156602" lvl="2" indent="-231320">
              <a:buFont typeface="Wingdings"/>
              <a:buChar char=""/>
            </a:pPr>
            <a:r>
              <a:rPr lang="en-CA" dirty="0">
                <a:latin typeface="Century Gothic"/>
                <a:ea typeface="Calibri"/>
                <a:cs typeface="Times New Roman"/>
              </a:rPr>
              <a:t>Improved understanding of how and why pavements perform as they do</a:t>
            </a:r>
            <a:endParaRPr lang="en-CA" sz="1800" dirty="0">
              <a:latin typeface="Times New Roman"/>
              <a:ea typeface="Calibri"/>
            </a:endParaRPr>
          </a:p>
          <a:p>
            <a:pPr marL="1156602" lvl="2" indent="-231320">
              <a:buFont typeface="Wingdings"/>
              <a:buChar char=""/>
            </a:pPr>
            <a:r>
              <a:rPr lang="en-CA" dirty="0" smtClean="0">
                <a:latin typeface="Century Gothic"/>
                <a:ea typeface="Calibri"/>
                <a:cs typeface="Times New Roman"/>
              </a:rPr>
              <a:t>Guidance </a:t>
            </a:r>
            <a:r>
              <a:rPr lang="en-CA" dirty="0">
                <a:latin typeface="Century Gothic"/>
                <a:ea typeface="Calibri"/>
                <a:cs typeface="Times New Roman"/>
              </a:rPr>
              <a:t>to support selection of the most cost-effective pavement design features for a given set of design constraints</a:t>
            </a:r>
            <a:endParaRPr lang="en-CA" sz="1800" dirty="0">
              <a:latin typeface="Times New Roman"/>
              <a:ea typeface="Calibri"/>
            </a:endParaRPr>
          </a:p>
          <a:p>
            <a:pPr marL="1156602" lvl="2" indent="-231320">
              <a:buFont typeface="Wingdings"/>
              <a:buChar char=""/>
            </a:pPr>
            <a:r>
              <a:rPr lang="en-CA" dirty="0" smtClean="0">
                <a:latin typeface="Century Gothic"/>
                <a:ea typeface="Calibri"/>
                <a:cs typeface="Times New Roman"/>
              </a:rPr>
              <a:t>Critical role in every major pavement design methodology developed in the past 28 years</a:t>
            </a:r>
            <a:endParaRPr lang="en-CA" sz="1800" dirty="0">
              <a:latin typeface="Times New Roman"/>
              <a:ea typeface="Calibri"/>
            </a:endParaRPr>
          </a:p>
          <a:p>
            <a:pPr marL="751791" lvl="1" indent="-289150">
              <a:buFont typeface="Century Gothic"/>
              <a:buChar char="•"/>
            </a:pPr>
            <a:endParaRPr lang="en-CA" dirty="0" smtClean="0">
              <a:latin typeface="Century Gothic"/>
              <a:ea typeface="Calibri"/>
              <a:cs typeface="Times New Roman"/>
            </a:endParaRPr>
          </a:p>
          <a:p>
            <a:pPr marL="751791" lvl="1" indent="-289150">
              <a:buFont typeface="Century Gothic"/>
              <a:buChar char="•"/>
            </a:pPr>
            <a:r>
              <a:rPr lang="en-CA" dirty="0" smtClean="0">
                <a:latin typeface="Century Gothic"/>
                <a:ea typeface="Calibri"/>
                <a:cs typeface="Times New Roman"/>
              </a:rPr>
              <a:t>The </a:t>
            </a:r>
            <a:r>
              <a:rPr lang="en-CA" dirty="0">
                <a:latin typeface="Century Gothic"/>
                <a:ea typeface="Calibri"/>
                <a:cs typeface="Times New Roman"/>
              </a:rPr>
              <a:t>LTPP database has played a critical role in the development and evaluation of every major pavement design methodology developed over the past 20 years. This includes the 1993 and 1998 </a:t>
            </a:r>
            <a:r>
              <a:rPr lang="en-CA" dirty="0" err="1">
                <a:latin typeface="Century Gothic"/>
                <a:ea typeface="Calibri"/>
                <a:cs typeface="Times New Roman"/>
              </a:rPr>
              <a:t>AASHTO</a:t>
            </a:r>
            <a:r>
              <a:rPr lang="en-CA" dirty="0">
                <a:latin typeface="Century Gothic"/>
                <a:ea typeface="Calibri"/>
                <a:cs typeface="Times New Roman"/>
              </a:rPr>
              <a:t> design procedures, </a:t>
            </a:r>
            <a:r>
              <a:rPr lang="en-CA" dirty="0" err="1">
                <a:latin typeface="Century Gothic"/>
                <a:ea typeface="Calibri"/>
                <a:cs typeface="Times New Roman"/>
              </a:rPr>
              <a:t>SuperPave</a:t>
            </a:r>
            <a:r>
              <a:rPr lang="en-CA" dirty="0">
                <a:latin typeface="Century Gothic"/>
                <a:ea typeface="Calibri"/>
                <a:cs typeface="Times New Roman"/>
              </a:rPr>
              <a:t>®, and—most recently—</a:t>
            </a:r>
            <a:r>
              <a:rPr lang="en-CA" dirty="0" err="1">
                <a:latin typeface="Century Gothic"/>
                <a:ea typeface="Calibri"/>
                <a:cs typeface="Times New Roman"/>
              </a:rPr>
              <a:t>AASHTO’s</a:t>
            </a:r>
            <a:r>
              <a:rPr lang="en-CA" dirty="0">
                <a:latin typeface="Century Gothic"/>
                <a:ea typeface="Calibri"/>
                <a:cs typeface="Times New Roman"/>
              </a:rPr>
              <a:t> Mechanistic-Empirical Pavement Design Guide (</a:t>
            </a:r>
            <a:r>
              <a:rPr lang="en-CA" dirty="0" err="1">
                <a:latin typeface="Century Gothic"/>
                <a:ea typeface="Calibri"/>
                <a:cs typeface="Times New Roman"/>
              </a:rPr>
              <a:t>MEPDG</a:t>
            </a:r>
            <a:r>
              <a:rPr lang="en-CA" dirty="0">
                <a:latin typeface="Century Gothic"/>
                <a:ea typeface="Calibri"/>
                <a:cs typeface="Times New Roman"/>
              </a:rPr>
              <a:t>)</a:t>
            </a:r>
            <a:endParaRPr lang="en-CA" sz="1800" dirty="0">
              <a:latin typeface="Times New Roman"/>
              <a:ea typeface="Calibri"/>
              <a:cs typeface="Times New Roman"/>
            </a:endParaRPr>
          </a:p>
          <a:p>
            <a:pPr marL="751791" lvl="1" indent="-289150">
              <a:buFont typeface="Century Gothic"/>
              <a:buChar char="•"/>
            </a:pPr>
            <a:r>
              <a:rPr lang="en-CA" dirty="0">
                <a:latin typeface="Century Gothic"/>
                <a:ea typeface="Calibri"/>
                <a:cs typeface="Times New Roman"/>
              </a:rPr>
              <a:t>The </a:t>
            </a:r>
            <a:r>
              <a:rPr lang="en-CA" dirty="0" err="1">
                <a:latin typeface="Century Gothic"/>
                <a:ea typeface="Calibri"/>
                <a:cs typeface="Times New Roman"/>
              </a:rPr>
              <a:t>MEPDG</a:t>
            </a:r>
            <a:r>
              <a:rPr lang="en-CA" dirty="0">
                <a:latin typeface="Century Gothic"/>
                <a:ea typeface="Calibri"/>
                <a:cs typeface="Times New Roman"/>
              </a:rPr>
              <a:t> would not have been possible without </a:t>
            </a:r>
            <a:r>
              <a:rPr lang="en-CA" dirty="0" err="1">
                <a:latin typeface="Century Gothic"/>
                <a:ea typeface="Calibri"/>
                <a:cs typeface="Times New Roman"/>
              </a:rPr>
              <a:t>LTPP</a:t>
            </a:r>
            <a:r>
              <a:rPr lang="en-CA" dirty="0">
                <a:latin typeface="Century Gothic"/>
                <a:ea typeface="Calibri"/>
                <a:cs typeface="Times New Roman"/>
              </a:rPr>
              <a:t> data for many inputs. Calibrated nationally with </a:t>
            </a:r>
            <a:r>
              <a:rPr lang="en-CA" dirty="0" err="1">
                <a:latin typeface="Century Gothic"/>
                <a:ea typeface="Calibri"/>
                <a:cs typeface="Times New Roman"/>
              </a:rPr>
              <a:t>LTPP</a:t>
            </a:r>
            <a:r>
              <a:rPr lang="en-CA" dirty="0">
                <a:latin typeface="Century Gothic"/>
                <a:ea typeface="Calibri"/>
                <a:cs typeface="Times New Roman"/>
              </a:rPr>
              <a:t> sections, the </a:t>
            </a:r>
            <a:r>
              <a:rPr lang="en-CA" dirty="0" err="1">
                <a:latin typeface="Century Gothic"/>
                <a:ea typeface="Calibri"/>
                <a:cs typeface="Times New Roman"/>
              </a:rPr>
              <a:t>MEPDG</a:t>
            </a:r>
            <a:r>
              <a:rPr lang="en-CA" dirty="0">
                <a:latin typeface="Century Gothic"/>
                <a:ea typeface="Calibri"/>
                <a:cs typeface="Times New Roman"/>
              </a:rPr>
              <a:t> has shown significant reductions in the initial cost for heavily trafficked pavement designs, and its use is expected to generate annual savings of $1 billion</a:t>
            </a:r>
            <a:endParaRPr lang="en-CA" sz="1800" dirty="0">
              <a:latin typeface="Times New Roman"/>
              <a:ea typeface="Calibri"/>
              <a:cs typeface="Times New Roman"/>
            </a:endParaRPr>
          </a:p>
          <a:p>
            <a:pPr marL="0" lvl="1"/>
            <a:endParaRPr lang="en-US" sz="1800" dirty="0"/>
          </a:p>
          <a:p>
            <a:r>
              <a:rPr lang="en-US" b="1" i="1" baseline="0" dirty="0" smtClean="0"/>
              <a:t>PAUSE</a:t>
            </a:r>
          </a:p>
          <a:p>
            <a:pPr defTabSz="92528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27</a:t>
            </a:fld>
            <a:endParaRPr lang="en-CA"/>
          </a:p>
        </p:txBody>
      </p:sp>
    </p:spTree>
    <p:extLst>
      <p:ext uri="{BB962C8B-B14F-4D97-AF65-F5344CB8AC3E}">
        <p14:creationId xmlns:p14="http://schemas.microsoft.com/office/powerpoint/2010/main" val="3882566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2641"/>
            <a:r>
              <a:rPr lang="en-US" sz="1800" b="1" u="sng" dirty="0"/>
              <a:t>PRODUCTS</a:t>
            </a:r>
          </a:p>
          <a:p>
            <a:pPr marL="0" lvl="1" defTabSz="462641"/>
            <a:endParaRPr lang="en-US" sz="1800" dirty="0"/>
          </a:p>
          <a:p>
            <a:pPr marL="0" lvl="1" defTabSz="462641"/>
            <a:r>
              <a:rPr lang="en-US" sz="1800" dirty="0"/>
              <a:t>The </a:t>
            </a:r>
            <a:r>
              <a:rPr lang="en-US" sz="1800" dirty="0" err="1"/>
              <a:t>LTPP</a:t>
            </a:r>
            <a:r>
              <a:rPr lang="en-US" sz="1800" dirty="0"/>
              <a:t> program has generated a wide range of products all across the pavement engineering and performance spectrum</a:t>
            </a:r>
          </a:p>
          <a:p>
            <a:pPr marL="0" lvl="1" defTabSz="462641"/>
            <a:r>
              <a:rPr lang="en-US" sz="1800" b="1" i="1" dirty="0">
                <a:sym typeface="Wingdings"/>
              </a:rPr>
              <a:t>	</a:t>
            </a:r>
            <a:endParaRPr lang="en-US" sz="1800" dirty="0"/>
          </a:p>
          <a:p>
            <a:pPr marL="0" lvl="1" defTabSz="462641"/>
            <a:r>
              <a:rPr lang="en-CA" dirty="0">
                <a:latin typeface="Century Gothic"/>
                <a:ea typeface="Calibri"/>
                <a:cs typeface="Times New Roman"/>
              </a:rPr>
              <a:t>The following is a sampling of products developed from the </a:t>
            </a:r>
            <a:r>
              <a:rPr lang="en-CA" dirty="0" err="1">
                <a:latin typeface="Century Gothic"/>
                <a:ea typeface="Calibri"/>
                <a:cs typeface="Times New Roman"/>
              </a:rPr>
              <a:t>LTPP</a:t>
            </a:r>
            <a:r>
              <a:rPr lang="en-CA" dirty="0">
                <a:latin typeface="Century Gothic"/>
                <a:ea typeface="Calibri"/>
                <a:cs typeface="Times New Roman"/>
              </a:rPr>
              <a:t> program:</a:t>
            </a:r>
          </a:p>
          <a:p>
            <a:pPr marL="0" lvl="1" defTabSz="462641"/>
            <a:r>
              <a:rPr lang="en-US" sz="1800" b="1" i="1" dirty="0">
                <a:sym typeface="Wingdings"/>
              </a:rPr>
              <a:t>	</a:t>
            </a:r>
            <a:endParaRPr lang="en-US" sz="1800" dirty="0"/>
          </a:p>
          <a:p>
            <a:pPr marL="0" lvl="1" defTabSz="462641"/>
            <a:r>
              <a:rPr lang="en-CA" sz="1800" dirty="0">
                <a:latin typeface="Century Gothic"/>
                <a:ea typeface="Calibri"/>
                <a:cs typeface="Times New Roman"/>
              </a:rPr>
              <a:t>The Rigid Pavement Design Software,</a:t>
            </a:r>
            <a:endParaRPr lang="en-CA" sz="2800" dirty="0">
              <a:latin typeface="Times New Roman"/>
              <a:ea typeface="Calibri"/>
            </a:endParaRPr>
          </a:p>
          <a:p>
            <a:pPr marL="0" lvl="1" defTabSz="462641"/>
            <a:r>
              <a:rPr lang="en-US" sz="1800" b="1" i="1" dirty="0">
                <a:sym typeface="Wingdings"/>
              </a:rPr>
              <a:t>	</a:t>
            </a:r>
            <a:endParaRPr lang="en-US" sz="1800" dirty="0">
              <a:latin typeface="Times New Roman"/>
              <a:ea typeface="Calibri"/>
              <a:cs typeface="Times New Roman"/>
            </a:endParaRPr>
          </a:p>
          <a:p>
            <a:pPr marL="0" lvl="1" defTabSz="462641"/>
            <a:r>
              <a:rPr lang="en-US" sz="1800" dirty="0">
                <a:latin typeface="Times New Roman"/>
                <a:ea typeface="Calibri"/>
                <a:cs typeface="Times New Roman"/>
              </a:rPr>
              <a:t>Regional </a:t>
            </a:r>
            <a:r>
              <a:rPr lang="en-US" sz="1800" dirty="0" err="1">
                <a:latin typeface="Times New Roman"/>
                <a:ea typeface="Calibri"/>
                <a:cs typeface="Times New Roman"/>
              </a:rPr>
              <a:t>FWD</a:t>
            </a:r>
            <a:r>
              <a:rPr lang="en-US" sz="1800" dirty="0">
                <a:latin typeface="Times New Roman"/>
                <a:ea typeface="Calibri"/>
                <a:cs typeface="Times New Roman"/>
              </a:rPr>
              <a:t> Calibration Centers,</a:t>
            </a:r>
          </a:p>
          <a:p>
            <a:pPr marL="0" lvl="1" defTabSz="462641"/>
            <a:r>
              <a:rPr lang="en-US" sz="1800" b="1" i="1" dirty="0">
                <a:sym typeface="Wingdings"/>
              </a:rPr>
              <a:t>	</a:t>
            </a:r>
            <a:endParaRPr lang="en-US" sz="1800" dirty="0">
              <a:latin typeface="Times New Roman"/>
              <a:ea typeface="Calibri"/>
              <a:cs typeface="Times New Roman"/>
            </a:endParaRPr>
          </a:p>
          <a:p>
            <a:pPr marL="0" lvl="1" defTabSz="462641"/>
            <a:r>
              <a:rPr lang="en-US" sz="1800" dirty="0">
                <a:latin typeface="Times New Roman"/>
                <a:ea typeface="Calibri"/>
                <a:cs typeface="Times New Roman"/>
              </a:rPr>
              <a:t>The </a:t>
            </a:r>
            <a:r>
              <a:rPr lang="en-US" sz="1800" dirty="0" err="1">
                <a:latin typeface="Times New Roman"/>
                <a:ea typeface="Calibri"/>
                <a:cs typeface="Times New Roman"/>
              </a:rPr>
              <a:t>LTPP</a:t>
            </a:r>
            <a:r>
              <a:rPr lang="en-US" sz="1800" dirty="0">
                <a:latin typeface="Times New Roman"/>
                <a:ea typeface="Calibri"/>
                <a:cs typeface="Times New Roman"/>
              </a:rPr>
              <a:t> Distress Identification Manual (aka DIM),</a:t>
            </a:r>
          </a:p>
          <a:p>
            <a:pPr marL="0" lvl="1" defTabSz="462641"/>
            <a:r>
              <a:rPr lang="en-US" sz="1800" b="1" i="1" dirty="0">
                <a:sym typeface="Wingdings"/>
              </a:rPr>
              <a:t>	</a:t>
            </a:r>
            <a:endParaRPr lang="en-US" sz="1800" dirty="0">
              <a:latin typeface="Times New Roman"/>
              <a:ea typeface="Calibri"/>
              <a:cs typeface="Times New Roman"/>
            </a:endParaRPr>
          </a:p>
          <a:p>
            <a:pPr marL="0" lvl="1" defTabSz="462641"/>
            <a:r>
              <a:rPr lang="en-CA" sz="1800" dirty="0" err="1">
                <a:latin typeface="Century Gothic"/>
                <a:ea typeface="Calibri"/>
                <a:cs typeface="Times New Roman"/>
              </a:rPr>
              <a:t>LTPPBind</a:t>
            </a:r>
            <a:r>
              <a:rPr lang="en-CA" sz="1800" dirty="0">
                <a:latin typeface="Century Gothic"/>
                <a:ea typeface="Calibri"/>
                <a:cs typeface="Times New Roman"/>
              </a:rPr>
              <a:t> Software,</a:t>
            </a:r>
          </a:p>
          <a:p>
            <a:pPr marL="0" lvl="1" defTabSz="462641"/>
            <a:r>
              <a:rPr lang="en-US" sz="1800" b="1" i="1" dirty="0">
                <a:sym typeface="Wingdings"/>
              </a:rPr>
              <a:t>	</a:t>
            </a:r>
            <a:endParaRPr lang="en-US" sz="1800" dirty="0">
              <a:latin typeface="Century Gothic"/>
              <a:ea typeface="Calibri"/>
              <a:cs typeface="Times New Roman"/>
            </a:endParaRPr>
          </a:p>
          <a:p>
            <a:pPr marL="0" lvl="1" defTabSz="462641"/>
            <a:r>
              <a:rPr lang="en-US" sz="1800" dirty="0">
                <a:latin typeface="Century Gothic"/>
                <a:ea typeface="Calibri"/>
                <a:cs typeface="Times New Roman"/>
              </a:rPr>
              <a:t>Pavement Performance Forecast,</a:t>
            </a:r>
          </a:p>
          <a:p>
            <a:pPr marL="0" lvl="1" defTabSz="462641"/>
            <a:r>
              <a:rPr lang="en-US" sz="1800" b="1" i="1" dirty="0">
                <a:sym typeface="Wingdings"/>
              </a:rPr>
              <a:t>	</a:t>
            </a:r>
            <a:endParaRPr lang="en-US" sz="1800" dirty="0">
              <a:latin typeface="Century Gothic"/>
              <a:ea typeface="Calibri"/>
              <a:cs typeface="Times New Roman"/>
            </a:endParaRPr>
          </a:p>
          <a:p>
            <a:pPr marL="0" lvl="1" defTabSz="462641"/>
            <a:r>
              <a:rPr lang="en-US" sz="1800" dirty="0" err="1">
                <a:latin typeface="Times New Roman"/>
                <a:ea typeface="Calibri"/>
                <a:cs typeface="Times New Roman"/>
              </a:rPr>
              <a:t>WIM</a:t>
            </a:r>
            <a:r>
              <a:rPr lang="en-US" sz="1800" dirty="0">
                <a:latin typeface="Times New Roman"/>
                <a:ea typeface="Calibri"/>
                <a:cs typeface="Times New Roman"/>
              </a:rPr>
              <a:t> Cost Analysis software,</a:t>
            </a:r>
          </a:p>
          <a:p>
            <a:pPr marL="0" lvl="1" defTabSz="462641"/>
            <a:r>
              <a:rPr lang="en-US" sz="1800" b="1" i="1" dirty="0">
                <a:sym typeface="Wingdings"/>
              </a:rPr>
              <a:t>	</a:t>
            </a:r>
            <a:endParaRPr lang="en-US" sz="1800" dirty="0">
              <a:latin typeface="Times New Roman"/>
              <a:ea typeface="Calibri"/>
              <a:cs typeface="Times New Roman"/>
            </a:endParaRPr>
          </a:p>
          <a:p>
            <a:pPr marL="0" lvl="1" defTabSz="462641"/>
            <a:r>
              <a:rPr lang="en-US" sz="1800" dirty="0" err="1">
                <a:latin typeface="Times New Roman"/>
                <a:ea typeface="Calibri"/>
                <a:cs typeface="Times New Roman"/>
              </a:rPr>
              <a:t>LTPP</a:t>
            </a:r>
            <a:r>
              <a:rPr lang="en-US" sz="1800" dirty="0">
                <a:latin typeface="Times New Roman"/>
                <a:ea typeface="Calibri"/>
                <a:cs typeface="Times New Roman"/>
              </a:rPr>
              <a:t> Dynamic Modulus Prediction software</a:t>
            </a:r>
          </a:p>
          <a:p>
            <a:pPr marL="0" lvl="1" defTabSz="462641"/>
            <a:r>
              <a:rPr lang="en-US" sz="1800" b="1" i="1" dirty="0">
                <a:sym typeface="Wingdings"/>
              </a:rPr>
              <a:t>	</a:t>
            </a:r>
            <a:endParaRPr lang="en-US" sz="1800" dirty="0">
              <a:latin typeface="Times New Roman"/>
              <a:ea typeface="Calibri"/>
              <a:cs typeface="Times New Roman"/>
            </a:endParaRPr>
          </a:p>
          <a:p>
            <a:pPr marL="0" lvl="1" defTabSz="462641"/>
            <a:r>
              <a:rPr lang="en-US" sz="1800" dirty="0"/>
              <a:t>The Pavement Loading User Guide (aka </a:t>
            </a:r>
            <a:r>
              <a:rPr lang="en-US" sz="1800" dirty="0" err="1"/>
              <a:t>LTPP</a:t>
            </a:r>
            <a:r>
              <a:rPr lang="en-US" sz="1800" dirty="0"/>
              <a:t>-PLUG),</a:t>
            </a:r>
          </a:p>
          <a:p>
            <a:pPr marL="0" lvl="1" defTabSz="462641"/>
            <a:r>
              <a:rPr lang="en-US" sz="1800" b="1" i="1" dirty="0">
                <a:sym typeface="Wingdings"/>
              </a:rPr>
              <a:t>	</a:t>
            </a:r>
            <a:endParaRPr lang="en-US" sz="1800" dirty="0"/>
          </a:p>
          <a:p>
            <a:pPr marL="0" lvl="1" defTabSz="462641"/>
            <a:r>
              <a:rPr lang="en-US" sz="1800" dirty="0" err="1"/>
              <a:t>ProVAL</a:t>
            </a:r>
            <a:r>
              <a:rPr lang="en-US" sz="1800" dirty="0"/>
              <a:t>,</a:t>
            </a:r>
          </a:p>
          <a:p>
            <a:pPr marL="0" lvl="1" defTabSz="462641"/>
            <a:r>
              <a:rPr lang="en-US" sz="1800" b="1" i="1" dirty="0">
                <a:sym typeface="Wingdings"/>
              </a:rPr>
              <a:t>	</a:t>
            </a:r>
            <a:endParaRPr lang="en-US" sz="1800" dirty="0"/>
          </a:p>
          <a:p>
            <a:pPr marL="0" lvl="1" defTabSz="462641"/>
            <a:r>
              <a:rPr lang="en-US" sz="1800" dirty="0" err="1"/>
              <a:t>DiVA</a:t>
            </a:r>
            <a:r>
              <a:rPr lang="en-US" sz="1800" dirty="0"/>
              <a:t>,</a:t>
            </a:r>
          </a:p>
          <a:p>
            <a:pPr marL="0" lvl="1" defTabSz="462641"/>
            <a:r>
              <a:rPr lang="en-US" sz="1800" b="1" i="1" dirty="0">
                <a:sym typeface="Wingdings"/>
              </a:rPr>
              <a:t>	</a:t>
            </a:r>
            <a:endParaRPr lang="en-US" sz="1800" dirty="0"/>
          </a:p>
          <a:p>
            <a:pPr marL="0" lvl="1" defTabSz="462641"/>
            <a:r>
              <a:rPr lang="en-US" sz="1800" dirty="0"/>
              <a:t>And of course, </a:t>
            </a:r>
            <a:r>
              <a:rPr lang="en-US" sz="1800" dirty="0" err="1"/>
              <a:t>InfoPave</a:t>
            </a:r>
            <a:endParaRPr lang="en-US" sz="1800" dirty="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28</a:t>
            </a:fld>
            <a:endParaRPr lang="en-CA"/>
          </a:p>
        </p:txBody>
      </p:sp>
    </p:spTree>
    <p:extLst>
      <p:ext uri="{BB962C8B-B14F-4D97-AF65-F5344CB8AC3E}">
        <p14:creationId xmlns:p14="http://schemas.microsoft.com/office/powerpoint/2010/main" val="3882566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2641"/>
            <a:r>
              <a:rPr lang="en-US" b="1" u="sng" dirty="0"/>
              <a:t>STRATEGIC ANALYSIS PLAN</a:t>
            </a:r>
            <a:endParaRPr lang="en-CA" b="1" u="sng" dirty="0"/>
          </a:p>
          <a:p>
            <a:pPr marL="0" lvl="3" defTabSz="462641"/>
            <a:endParaRPr lang="en-US" dirty="0"/>
          </a:p>
          <a:p>
            <a:pPr marL="0" lvl="3" defTabSz="462641"/>
            <a:r>
              <a:rPr lang="en-US" dirty="0"/>
              <a:t>Since 1990, </a:t>
            </a:r>
            <a:r>
              <a:rPr lang="en-US" dirty="0" err="1"/>
              <a:t>LTPP</a:t>
            </a:r>
            <a:r>
              <a:rPr lang="en-US" dirty="0"/>
              <a:t> data has been implemented in hundreds of research analyses to study long-term pavement performance trends with the goal of enhancing pavement design and management practices</a:t>
            </a:r>
          </a:p>
          <a:p>
            <a:pPr marL="0" lvl="3" defTabSz="462641"/>
            <a:endParaRPr lang="en-US" dirty="0"/>
          </a:p>
          <a:p>
            <a:pPr marL="0" lvl="3" defTabSz="462641"/>
            <a:r>
              <a:rPr lang="en-US" dirty="0"/>
              <a:t>These research efforts have been</a:t>
            </a:r>
          </a:p>
          <a:p>
            <a:pPr marL="0" lvl="3" defTabSz="462641"/>
            <a:r>
              <a:rPr lang="en-US" b="1" i="1" baseline="0" dirty="0" smtClean="0">
                <a:sym typeface="Wingdings"/>
              </a:rPr>
              <a:t>	</a:t>
            </a:r>
            <a:endParaRPr lang="en-US" dirty="0"/>
          </a:p>
          <a:p>
            <a:pPr marL="0" lvl="3" defTabSz="462641"/>
            <a:r>
              <a:rPr lang="en-US" dirty="0"/>
              <a:t>guided by the Strategic Plan for </a:t>
            </a:r>
            <a:r>
              <a:rPr lang="en-US" dirty="0" err="1"/>
              <a:t>LTPP</a:t>
            </a:r>
            <a:r>
              <a:rPr lang="en-US" dirty="0"/>
              <a:t> Data Analysis</a:t>
            </a:r>
          </a:p>
          <a:p>
            <a:pPr marL="0" lvl="3" defTabSz="462641"/>
            <a:r>
              <a:rPr lang="en-US" b="1" i="1" baseline="0" dirty="0" smtClean="0">
                <a:sym typeface="Wingdings"/>
              </a:rPr>
              <a:t>	</a:t>
            </a:r>
            <a:endParaRPr lang="en-US" dirty="0"/>
          </a:p>
          <a:p>
            <a:pPr marL="0" lvl="3" defTabSz="462641"/>
            <a:r>
              <a:rPr lang="en-US" dirty="0"/>
              <a:t>This plan categorizes the corresponding analysis efforts according to the identified research objectives and provides a list of completed, ongoing, planned, and proposed research projects</a:t>
            </a:r>
          </a:p>
          <a:p>
            <a:pPr marL="0" lvl="3" defTabSz="462641"/>
            <a:r>
              <a:rPr lang="en-US" b="1" i="1" baseline="0" dirty="0" smtClean="0">
                <a:sym typeface="Wingdings"/>
              </a:rPr>
              <a:t>	</a:t>
            </a:r>
            <a:endParaRPr lang="en-US" dirty="0"/>
          </a:p>
          <a:p>
            <a:pPr marL="0" lvl="3" defTabSz="462641"/>
            <a:r>
              <a:rPr lang="en-US" dirty="0"/>
              <a:t>Funded through FHWA, </a:t>
            </a:r>
            <a:r>
              <a:rPr lang="en-US" dirty="0" err="1"/>
              <a:t>NCHRP</a:t>
            </a:r>
            <a:r>
              <a:rPr lang="en-US" dirty="0"/>
              <a:t>, or pooled fund projects, these analyses have resulted in significant advancements in pavement engineering and management</a:t>
            </a:r>
          </a:p>
          <a:p>
            <a:pPr marL="0" lvl="3" defTabSz="462641"/>
            <a:r>
              <a:rPr lang="en-US" b="1" i="1" baseline="0" dirty="0" smtClean="0">
                <a:sym typeface="Wingdings"/>
              </a:rPr>
              <a:t>	</a:t>
            </a:r>
            <a:endParaRPr lang="en-US" dirty="0"/>
          </a:p>
          <a:p>
            <a:pPr marL="0" lvl="3" defTabSz="462641"/>
            <a:r>
              <a:rPr lang="en-US" dirty="0"/>
              <a:t>The latest version of the Strategic Plan for </a:t>
            </a:r>
            <a:r>
              <a:rPr lang="en-US" dirty="0" err="1"/>
              <a:t>LTPP</a:t>
            </a:r>
            <a:r>
              <a:rPr lang="en-US" dirty="0"/>
              <a:t> Data Analysis is available as an interactive interface feature on </a:t>
            </a:r>
            <a:r>
              <a:rPr lang="en-US" dirty="0" err="1"/>
              <a:t>InfoPave</a:t>
            </a:r>
            <a:r>
              <a:rPr lang="en-US" dirty="0"/>
              <a:t> that facilitates filtering and sorting through various research efforts</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29</a:t>
            </a:fld>
            <a:endParaRPr lang="en-CA"/>
          </a:p>
        </p:txBody>
      </p:sp>
    </p:spTree>
    <p:extLst>
      <p:ext uri="{BB962C8B-B14F-4D97-AF65-F5344CB8AC3E}">
        <p14:creationId xmlns:p14="http://schemas.microsoft.com/office/powerpoint/2010/main" val="3882566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INTRODUCTION</a:t>
            </a:r>
          </a:p>
          <a:p>
            <a:endParaRPr lang="en-US" dirty="0" smtClean="0"/>
          </a:p>
          <a:p>
            <a:r>
              <a:rPr lang="en-US" dirty="0" smtClean="0"/>
              <a:t>First off,</a:t>
            </a:r>
            <a:r>
              <a:rPr lang="en-US" baseline="0" dirty="0" smtClean="0"/>
              <a:t> please allow me to introduce our </a:t>
            </a:r>
            <a:r>
              <a:rPr lang="en-US" baseline="0" dirty="0" err="1" smtClean="0"/>
              <a:t>LTPP</a:t>
            </a:r>
            <a:r>
              <a:rPr lang="en-US" baseline="0" dirty="0" smtClean="0"/>
              <a:t> team here with you today</a:t>
            </a:r>
          </a:p>
          <a:p>
            <a:pPr lvl="1"/>
            <a:r>
              <a:rPr lang="en-US" b="1" i="1" baseline="0" dirty="0" smtClean="0"/>
              <a:t>PAUSE</a:t>
            </a:r>
          </a:p>
          <a:p>
            <a:pPr marL="462641" lvl="1" defTabSz="92528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3</a:t>
            </a:fld>
            <a:endParaRPr lang="en-CA"/>
          </a:p>
        </p:txBody>
      </p:sp>
    </p:spTree>
    <p:extLst>
      <p:ext uri="{BB962C8B-B14F-4D97-AF65-F5344CB8AC3E}">
        <p14:creationId xmlns:p14="http://schemas.microsoft.com/office/powerpoint/2010/main" val="253426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2641"/>
            <a:r>
              <a:rPr lang="en-US" b="1" u="sng" dirty="0"/>
              <a:t>MATERIALS REFERENCE LIBRARY</a:t>
            </a:r>
            <a:endParaRPr lang="en-CA" b="1" u="sng" dirty="0"/>
          </a:p>
          <a:p>
            <a:pPr marL="0" lvl="2" defTabSz="462641"/>
            <a:endParaRPr lang="en-US" dirty="0"/>
          </a:p>
          <a:p>
            <a:pPr marL="0" lvl="2" defTabSz="462641"/>
            <a:r>
              <a:rPr lang="en-US" dirty="0"/>
              <a:t>The </a:t>
            </a:r>
            <a:r>
              <a:rPr lang="en-US" dirty="0" err="1"/>
              <a:t>LTPP</a:t>
            </a:r>
            <a:r>
              <a:rPr lang="en-US" dirty="0"/>
              <a:t> </a:t>
            </a:r>
            <a:r>
              <a:rPr lang="en-CA" dirty="0">
                <a:latin typeface="Century Gothic"/>
                <a:ea typeface="Calibri"/>
                <a:cs typeface="Times New Roman"/>
              </a:rPr>
              <a:t>Materials Reference Library offers researchers</a:t>
            </a:r>
          </a:p>
          <a:p>
            <a:pPr marL="0" lvl="2" defTabSz="462641"/>
            <a:r>
              <a:rPr lang="en-US" b="1" i="1" baseline="0" dirty="0" smtClean="0">
                <a:sym typeface="Wingdings"/>
              </a:rPr>
              <a:t>	</a:t>
            </a:r>
            <a:endParaRPr lang="en-CA" dirty="0">
              <a:latin typeface="Century Gothic"/>
              <a:ea typeface="Calibri"/>
              <a:cs typeface="Times New Roman"/>
            </a:endParaRPr>
          </a:p>
          <a:p>
            <a:pPr marL="0" lvl="2" defTabSz="462641"/>
            <a:r>
              <a:rPr lang="en-CA" dirty="0">
                <a:latin typeface="Century Gothic"/>
                <a:ea typeface="Calibri"/>
                <a:cs typeface="Times New Roman"/>
              </a:rPr>
              <a:t>samples of the materials used to construct </a:t>
            </a:r>
            <a:r>
              <a:rPr lang="en-CA" dirty="0" err="1">
                <a:latin typeface="Century Gothic"/>
                <a:ea typeface="Calibri"/>
                <a:cs typeface="Times New Roman"/>
              </a:rPr>
              <a:t>LTPP</a:t>
            </a:r>
            <a:r>
              <a:rPr lang="en-CA" dirty="0">
                <a:latin typeface="Century Gothic"/>
                <a:ea typeface="Calibri"/>
                <a:cs typeface="Times New Roman"/>
              </a:rPr>
              <a:t> test sections over the past 28 years</a:t>
            </a:r>
          </a:p>
          <a:p>
            <a:pPr marL="0" lvl="2" defTabSz="462641"/>
            <a:r>
              <a:rPr lang="en-US" b="1" i="1" baseline="0" dirty="0" smtClean="0">
                <a:sym typeface="Wingdings"/>
              </a:rPr>
              <a:t>	</a:t>
            </a:r>
            <a:endParaRPr lang="en-CA" dirty="0">
              <a:latin typeface="Century Gothic"/>
              <a:ea typeface="Calibri"/>
              <a:cs typeface="Times New Roman"/>
            </a:endParaRPr>
          </a:p>
          <a:p>
            <a:pPr marL="0" lvl="2" defTabSz="462641"/>
            <a:r>
              <a:rPr lang="en-CA" dirty="0">
                <a:latin typeface="Century Gothic"/>
                <a:ea typeface="Calibri"/>
                <a:cs typeface="Times New Roman"/>
              </a:rPr>
              <a:t>The library consists of more than 1,000 tons of materials,</a:t>
            </a:r>
          </a:p>
          <a:p>
            <a:pPr marL="0" lvl="2" defTabSz="462641"/>
            <a:r>
              <a:rPr lang="en-US" b="1" i="1" baseline="0" dirty="0" smtClean="0">
                <a:sym typeface="Wingdings"/>
              </a:rPr>
              <a:t>	</a:t>
            </a:r>
            <a:endParaRPr lang="en-CA" dirty="0">
              <a:latin typeface="Century Gothic"/>
              <a:ea typeface="Calibri"/>
              <a:cs typeface="Times New Roman"/>
            </a:endParaRPr>
          </a:p>
          <a:p>
            <a:pPr marL="0" lvl="2" defTabSz="462641"/>
            <a:r>
              <a:rPr lang="en-CA" dirty="0">
                <a:latin typeface="Century Gothic"/>
                <a:ea typeface="Calibri"/>
                <a:cs typeface="Times New Roman"/>
              </a:rPr>
              <a:t>including pavement cores, asphalt cement, </a:t>
            </a:r>
            <a:r>
              <a:rPr lang="en-CA" dirty="0" err="1">
                <a:latin typeface="Century Gothic"/>
                <a:ea typeface="Calibri"/>
                <a:cs typeface="Times New Roman"/>
              </a:rPr>
              <a:t>portland</a:t>
            </a:r>
            <a:r>
              <a:rPr lang="en-CA" dirty="0">
                <a:latin typeface="Century Gothic"/>
                <a:ea typeface="Calibri"/>
                <a:cs typeface="Times New Roman"/>
              </a:rPr>
              <a:t> cement, and aggregate</a:t>
            </a:r>
          </a:p>
          <a:p>
            <a:pPr marL="0" lvl="2" defTabSz="462641"/>
            <a:r>
              <a:rPr lang="en-US" b="1" i="1" baseline="0" dirty="0" smtClean="0">
                <a:sym typeface="Wingdings"/>
              </a:rPr>
              <a:t>	</a:t>
            </a:r>
            <a:endParaRPr lang="en-CA" dirty="0">
              <a:latin typeface="Century Gothic"/>
              <a:ea typeface="Calibri"/>
              <a:cs typeface="Times New Roman"/>
            </a:endParaRPr>
          </a:p>
          <a:p>
            <a:pPr marL="0" lvl="2" defTabSz="462641"/>
            <a:r>
              <a:rPr lang="en-CA" dirty="0">
                <a:latin typeface="Century Gothic"/>
                <a:ea typeface="Calibri"/>
                <a:cs typeface="Times New Roman"/>
              </a:rPr>
              <a:t>The library ensures that materials used in </a:t>
            </a:r>
            <a:r>
              <a:rPr lang="en-CA" dirty="0" err="1">
                <a:latin typeface="Century Gothic"/>
                <a:ea typeface="Calibri"/>
                <a:cs typeface="Times New Roman"/>
              </a:rPr>
              <a:t>LTPP</a:t>
            </a:r>
            <a:r>
              <a:rPr lang="en-CA" dirty="0">
                <a:latin typeface="Century Gothic"/>
                <a:ea typeface="Calibri"/>
                <a:cs typeface="Times New Roman"/>
              </a:rPr>
              <a:t> sections will be available for</a:t>
            </a:r>
          </a:p>
          <a:p>
            <a:pPr marL="0" lvl="2" defTabSz="462641"/>
            <a:r>
              <a:rPr lang="en-US" b="1" i="1" baseline="0" dirty="0" smtClean="0">
                <a:sym typeface="Wingdings"/>
              </a:rPr>
              <a:t>	</a:t>
            </a:r>
            <a:endParaRPr lang="en-CA" dirty="0">
              <a:latin typeface="Century Gothic"/>
              <a:ea typeface="Calibri"/>
              <a:cs typeface="Times New Roman"/>
            </a:endParaRPr>
          </a:p>
          <a:p>
            <a:pPr marL="0" lvl="2" defTabSz="462641"/>
            <a:r>
              <a:rPr lang="en-CA" dirty="0">
                <a:latin typeface="Century Gothic"/>
                <a:ea typeface="Calibri"/>
                <a:cs typeface="Times New Roman"/>
              </a:rPr>
              <a:t>future research projects</a:t>
            </a:r>
            <a:endParaRPr lang="en-CA" sz="1800" dirty="0">
              <a:latin typeface="Times New Roman"/>
              <a:ea typeface="Calibri"/>
            </a:endParaRP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30</a:t>
            </a:fld>
            <a:endParaRPr lang="en-CA"/>
          </a:p>
        </p:txBody>
      </p:sp>
    </p:spTree>
    <p:extLst>
      <p:ext uri="{BB962C8B-B14F-4D97-AF65-F5344CB8AC3E}">
        <p14:creationId xmlns:p14="http://schemas.microsoft.com/office/powerpoint/2010/main" val="3882566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2641"/>
            <a:r>
              <a:rPr lang="en-US" b="1" u="sng" dirty="0"/>
              <a:t>BENEFITS GROW</a:t>
            </a:r>
            <a:endParaRPr lang="en-CA" b="1" u="sng" dirty="0"/>
          </a:p>
          <a:p>
            <a:pPr marL="0" lvl="2" defTabSz="462641"/>
            <a:endParaRPr lang="en-US" dirty="0"/>
          </a:p>
          <a:p>
            <a:pPr marL="0" lvl="3" defTabSz="462641"/>
            <a:r>
              <a:rPr lang="en-CA" dirty="0">
                <a:latin typeface="Century Gothic"/>
                <a:ea typeface="Calibri"/>
                <a:cs typeface="Times New Roman"/>
              </a:rPr>
              <a:t>The number of ways in which the transportation community can benefit from the </a:t>
            </a:r>
            <a:r>
              <a:rPr lang="en-CA" dirty="0" err="1">
                <a:latin typeface="Century Gothic"/>
                <a:ea typeface="Calibri"/>
                <a:cs typeface="Times New Roman"/>
              </a:rPr>
              <a:t>LTPP</a:t>
            </a:r>
            <a:r>
              <a:rPr lang="en-CA" dirty="0">
                <a:latin typeface="Century Gothic"/>
                <a:ea typeface="Calibri"/>
                <a:cs typeface="Times New Roman"/>
              </a:rPr>
              <a:t> program continues to grow, but the extent to which it can benefit will depend on the </a:t>
            </a:r>
          </a:p>
          <a:p>
            <a:pPr marL="0" lvl="3" defTabSz="462641"/>
            <a:r>
              <a:rPr lang="en-US" b="1" i="1" baseline="0" dirty="0" smtClean="0">
                <a:sym typeface="Wingdings"/>
              </a:rPr>
              <a:t>	</a:t>
            </a:r>
            <a:endParaRPr lang="en-CA" dirty="0">
              <a:latin typeface="Century Gothic"/>
              <a:ea typeface="Calibri"/>
              <a:cs typeface="Times New Roman"/>
            </a:endParaRPr>
          </a:p>
          <a:p>
            <a:pPr marL="0" lvl="3" defTabSz="462641"/>
            <a:r>
              <a:rPr lang="en-CA" dirty="0">
                <a:latin typeface="Century Gothic"/>
                <a:ea typeface="Calibri"/>
                <a:cs typeface="Times New Roman"/>
              </a:rPr>
              <a:t>investment made in learning about, testing, and applying the findings and products of </a:t>
            </a:r>
            <a:r>
              <a:rPr lang="en-CA" dirty="0" err="1">
                <a:latin typeface="Century Gothic"/>
                <a:ea typeface="Calibri"/>
                <a:cs typeface="Times New Roman"/>
              </a:rPr>
              <a:t>LTPP</a:t>
            </a:r>
            <a:endParaRPr lang="en-US" dirty="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31</a:t>
            </a:fld>
            <a:endParaRPr lang="en-CA"/>
          </a:p>
        </p:txBody>
      </p:sp>
    </p:spTree>
    <p:extLst>
      <p:ext uri="{BB962C8B-B14F-4D97-AF65-F5344CB8AC3E}">
        <p14:creationId xmlns:p14="http://schemas.microsoft.com/office/powerpoint/2010/main" val="3882566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err="1"/>
              <a:t>LTPP</a:t>
            </a:r>
            <a:r>
              <a:rPr lang="en-US" b="1" u="sng" dirty="0"/>
              <a:t> </a:t>
            </a:r>
            <a:r>
              <a:rPr lang="en-US" b="1" u="sng" dirty="0" err="1"/>
              <a:t>INFOPAVE</a:t>
            </a:r>
            <a:endParaRPr lang="en-CA" b="1" u="sng" dirty="0"/>
          </a:p>
          <a:p>
            <a:pPr defTabSz="462641">
              <a:defRPr/>
            </a:pPr>
            <a:endParaRPr lang="en-US" dirty="0"/>
          </a:p>
          <a:p>
            <a:pPr defTabSz="462641">
              <a:defRPr/>
            </a:pPr>
            <a:r>
              <a:rPr lang="en-US" dirty="0"/>
              <a:t>Now we’ll take a look at </a:t>
            </a:r>
            <a:r>
              <a:rPr lang="en-US" dirty="0" err="1"/>
              <a:t>LTPP</a:t>
            </a:r>
            <a:r>
              <a:rPr lang="en-US" dirty="0"/>
              <a:t> </a:t>
            </a:r>
            <a:r>
              <a:rPr lang="en-US" dirty="0" err="1"/>
              <a:t>InfoPave</a:t>
            </a:r>
            <a:r>
              <a:rPr lang="en-US" dirty="0"/>
              <a:t>…</a:t>
            </a:r>
          </a:p>
          <a:p>
            <a:pPr defTabSz="462641">
              <a:defRPr/>
            </a:pPr>
            <a:endParaRPr lang="en-US" dirty="0"/>
          </a:p>
          <a:p>
            <a:pPr defTabSz="462641">
              <a:defRPr/>
            </a:pPr>
            <a:r>
              <a:rPr lang="en-US" dirty="0"/>
              <a:t>How many of you have used </a:t>
            </a:r>
            <a:r>
              <a:rPr lang="en-US" dirty="0" err="1"/>
              <a:t>LTPP</a:t>
            </a:r>
            <a:r>
              <a:rPr lang="en-US" dirty="0"/>
              <a:t> data in the past, prior to </a:t>
            </a:r>
            <a:r>
              <a:rPr lang="en-US" dirty="0" err="1"/>
              <a:t>InfoPave</a:t>
            </a:r>
            <a:r>
              <a:rPr lang="en-US" dirty="0"/>
              <a:t>? – “</a:t>
            </a:r>
            <a:r>
              <a:rPr lang="en-CA" dirty="0"/>
              <a:t>Standard Data Releases (</a:t>
            </a:r>
            <a:r>
              <a:rPr lang="en-CA" dirty="0" err="1"/>
              <a:t>SDRs</a:t>
            </a:r>
            <a:r>
              <a:rPr lang="en-CA" dirty="0"/>
              <a:t>)”</a:t>
            </a:r>
            <a:endParaRPr lang="en-US" dirty="0"/>
          </a:p>
          <a:p>
            <a:pPr defTabSz="462641">
              <a:defRPr/>
            </a:pPr>
            <a:endParaRPr lang="en-US" dirty="0"/>
          </a:p>
          <a:p>
            <a:pPr defTabSz="462641">
              <a:defRPr/>
            </a:pPr>
            <a:r>
              <a:rPr lang="en-US" dirty="0"/>
              <a:t>Okay, for those who have, you can appreciate that </a:t>
            </a:r>
            <a:r>
              <a:rPr lang="en-US" dirty="0" err="1"/>
              <a:t>InfoPave</a:t>
            </a:r>
            <a:r>
              <a:rPr lang="en-US" dirty="0"/>
              <a:t> is a huge leap forward in user friendliness</a:t>
            </a:r>
            <a:endParaRPr lang="en-CA" dirty="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CA" dirty="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32</a:t>
            </a:fld>
            <a:endParaRPr lang="en-CA">
              <a:solidFill>
                <a:prstClr val="black"/>
              </a:solidFill>
            </a:endParaRPr>
          </a:p>
        </p:txBody>
      </p:sp>
    </p:spTree>
    <p:extLst>
      <p:ext uri="{BB962C8B-B14F-4D97-AF65-F5344CB8AC3E}">
        <p14:creationId xmlns:p14="http://schemas.microsoft.com/office/powerpoint/2010/main" val="1526598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WHAT IS IT?...YOU ASK</a:t>
            </a:r>
          </a:p>
          <a:p>
            <a:pPr defTabSz="462641">
              <a:defRPr/>
            </a:pPr>
            <a:endParaRPr lang="en-US" dirty="0"/>
          </a:p>
          <a:p>
            <a:pPr defTabSz="462641">
              <a:defRPr/>
            </a:pPr>
            <a:r>
              <a:rPr lang="en-US" dirty="0"/>
              <a:t>What is </a:t>
            </a:r>
            <a:r>
              <a:rPr lang="en-US" dirty="0" err="1"/>
              <a:t>InfoPave</a:t>
            </a:r>
            <a:r>
              <a:rPr lang="en-US" dirty="0"/>
              <a:t> you ask?</a:t>
            </a:r>
          </a:p>
          <a:p>
            <a:pPr defTabSz="462641">
              <a:defRPr/>
            </a:pPr>
            <a:r>
              <a:rPr lang="en-US" dirty="0"/>
              <a:t>Let’s take a step backwards…</a:t>
            </a:r>
          </a:p>
          <a:p>
            <a:pPr defTabSz="462641">
              <a:defRPr/>
            </a:pPr>
            <a:r>
              <a:rPr lang="en-US" dirty="0"/>
              <a:t>Prior to </a:t>
            </a:r>
            <a:r>
              <a:rPr lang="en-US" dirty="0" err="1"/>
              <a:t>InfoPave</a:t>
            </a:r>
            <a:r>
              <a:rPr lang="en-US" dirty="0"/>
              <a:t>, </a:t>
            </a:r>
            <a:r>
              <a:rPr lang="en-US" dirty="0" err="1"/>
              <a:t>LTPP</a:t>
            </a:r>
            <a:r>
              <a:rPr lang="en-US" dirty="0"/>
              <a:t> data was disseminated to the public via annual Standard Data Releases (as some of you may recall), on DVD’s and more recently on USB thumb drives</a:t>
            </a:r>
          </a:p>
          <a:p>
            <a:pPr defTabSz="462641">
              <a:defRPr/>
            </a:pPr>
            <a:r>
              <a:rPr lang="en-CA" dirty="0"/>
              <a:t>But in January 2014</a:t>
            </a:r>
          </a:p>
          <a:p>
            <a:pPr defTabSz="462641">
              <a:defRPr/>
            </a:pPr>
            <a:r>
              <a:rPr lang="en-US" b="1" i="1" baseline="0" dirty="0" smtClean="0">
                <a:sym typeface="Wingdings"/>
              </a:rPr>
              <a:t>	</a:t>
            </a:r>
            <a:endParaRPr lang="en-CA" dirty="0"/>
          </a:p>
          <a:p>
            <a:pPr defTabSz="462641">
              <a:defRPr/>
            </a:pPr>
            <a:r>
              <a:rPr lang="en-CA" dirty="0" err="1"/>
              <a:t>LTPP</a:t>
            </a:r>
            <a:r>
              <a:rPr lang="en-CA" dirty="0"/>
              <a:t> </a:t>
            </a:r>
            <a:r>
              <a:rPr lang="en-CA" dirty="0" err="1"/>
              <a:t>InfoPave</a:t>
            </a:r>
            <a:r>
              <a:rPr lang="en-CA" dirty="0"/>
              <a:t>™</a:t>
            </a:r>
          </a:p>
          <a:p>
            <a:pPr defTabSz="462641">
              <a:defRPr/>
            </a:pPr>
            <a:r>
              <a:rPr lang="en-US" b="1" i="1" baseline="0" dirty="0" smtClean="0">
                <a:sym typeface="Wingdings"/>
              </a:rPr>
              <a:t>	</a:t>
            </a:r>
            <a:endParaRPr lang="en-CA" dirty="0"/>
          </a:p>
          <a:p>
            <a:pPr defTabSz="462641">
              <a:defRPr/>
            </a:pPr>
            <a:r>
              <a:rPr lang="en-CA" dirty="0"/>
              <a:t>A Web interface program for the </a:t>
            </a:r>
            <a:r>
              <a:rPr lang="en-CA" dirty="0" err="1"/>
              <a:t>LTPP</a:t>
            </a:r>
            <a:r>
              <a:rPr lang="en-CA" dirty="0"/>
              <a:t> database, was launched to serve as the</a:t>
            </a:r>
          </a:p>
          <a:p>
            <a:pPr defTabSz="462641">
              <a:defRPr/>
            </a:pPr>
            <a:r>
              <a:rPr lang="en-US" b="1" i="1" baseline="0" dirty="0" smtClean="0">
                <a:sym typeface="Wingdings"/>
              </a:rPr>
              <a:t>	</a:t>
            </a:r>
            <a:endParaRPr lang="en-CA" dirty="0"/>
          </a:p>
          <a:p>
            <a:pPr defTabSz="462641">
              <a:defRPr/>
            </a:pPr>
            <a:r>
              <a:rPr lang="en-CA" dirty="0"/>
              <a:t>primary source of </a:t>
            </a:r>
            <a:r>
              <a:rPr lang="en-CA" dirty="0" err="1"/>
              <a:t>LTPP</a:t>
            </a:r>
            <a:r>
              <a:rPr lang="en-CA" dirty="0"/>
              <a:t> data and information</a:t>
            </a:r>
          </a:p>
          <a:p>
            <a:pPr defTabSz="462641">
              <a:defRPr/>
            </a:pPr>
            <a:r>
              <a:rPr lang="en-CA" dirty="0" err="1"/>
              <a:t>LTPP</a:t>
            </a:r>
            <a:r>
              <a:rPr lang="en-CA" dirty="0"/>
              <a:t> </a:t>
            </a:r>
            <a:r>
              <a:rPr lang="en-CA" dirty="0" err="1"/>
              <a:t>InfoPave</a:t>
            </a:r>
            <a:r>
              <a:rPr lang="en-CA" dirty="0"/>
              <a:t> provides</a:t>
            </a:r>
          </a:p>
          <a:p>
            <a:pPr defTabSz="462641">
              <a:defRPr/>
            </a:pPr>
            <a:r>
              <a:rPr lang="en-US" b="1" i="1" baseline="0" dirty="0" smtClean="0">
                <a:sym typeface="Wingdings"/>
              </a:rPr>
              <a:t>	</a:t>
            </a:r>
            <a:endParaRPr lang="en-CA" dirty="0"/>
          </a:p>
          <a:p>
            <a:pPr defTabSz="462641">
              <a:defRPr/>
            </a:pPr>
            <a:r>
              <a:rPr lang="en-CA" dirty="0"/>
              <a:t>on demand access to the </a:t>
            </a:r>
            <a:r>
              <a:rPr lang="en-CA" dirty="0" err="1"/>
              <a:t>LTPP</a:t>
            </a:r>
            <a:r>
              <a:rPr lang="en-CA" dirty="0"/>
              <a:t> Database and Ancillary Data</a:t>
            </a:r>
          </a:p>
          <a:p>
            <a:pPr defTabSz="462641">
              <a:defRPr/>
            </a:pPr>
            <a:r>
              <a:rPr lang="en-CA" dirty="0"/>
              <a:t>It also provides</a:t>
            </a:r>
          </a:p>
          <a:p>
            <a:pPr defTabSz="462641">
              <a:defRPr/>
            </a:pPr>
            <a:r>
              <a:rPr lang="en-US" b="1" i="1" baseline="0" dirty="0" smtClean="0">
                <a:sym typeface="Wingdings"/>
              </a:rPr>
              <a:t>	</a:t>
            </a:r>
            <a:endParaRPr lang="en-CA" dirty="0"/>
          </a:p>
          <a:p>
            <a:pPr defTabSz="462641">
              <a:defRPr/>
            </a:pPr>
            <a:r>
              <a:rPr lang="en-CA" dirty="0"/>
              <a:t>tools to maximize user understanding and utilization of the information…It is a one stop shop for </a:t>
            </a:r>
            <a:r>
              <a:rPr lang="en-CA" dirty="0" err="1"/>
              <a:t>LTPP</a:t>
            </a:r>
            <a:r>
              <a:rPr lang="en-CA" dirty="0"/>
              <a:t> data</a:t>
            </a:r>
            <a:endParaRPr lang="en-US" dirty="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dirty="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33</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err="1" smtClean="0"/>
              <a:t>MUS&amp;TBLIC</a:t>
            </a:r>
            <a:r>
              <a:rPr lang="en-US" b="1" u="sng" dirty="0" smtClean="0"/>
              <a:t> </a:t>
            </a:r>
            <a:r>
              <a:rPr lang="en-US" b="1" u="sng" dirty="0"/>
              <a:t>ACCESS</a:t>
            </a:r>
            <a:endParaRPr lang="en-CA" b="1" u="sng" dirty="0"/>
          </a:p>
          <a:p>
            <a:pPr defTabSz="462641">
              <a:defRPr/>
            </a:pPr>
            <a:endParaRPr lang="en-US" dirty="0"/>
          </a:p>
          <a:p>
            <a:pPr defTabSz="462641">
              <a:defRPr/>
            </a:pPr>
            <a:r>
              <a:rPr lang="en-CA" dirty="0"/>
              <a:t>The Web-centric interface provides a powerful and flexible tool that enables</a:t>
            </a:r>
          </a:p>
          <a:p>
            <a:pPr defTabSz="462641">
              <a:defRPr/>
            </a:pPr>
            <a:r>
              <a:rPr lang="en-US" b="1" i="1" baseline="0" dirty="0" smtClean="0">
                <a:sym typeface="Wingdings"/>
              </a:rPr>
              <a:t>	</a:t>
            </a:r>
            <a:endParaRPr lang="en-CA" dirty="0"/>
          </a:p>
          <a:p>
            <a:pPr defTabSz="462641">
              <a:defRPr/>
            </a:pPr>
            <a:r>
              <a:rPr lang="en-CA" dirty="0"/>
              <a:t>users of all levels</a:t>
            </a:r>
          </a:p>
          <a:p>
            <a:pPr defTabSz="462641">
              <a:defRPr/>
            </a:pPr>
            <a:r>
              <a:rPr lang="en-US" b="1" i="1" baseline="0" dirty="0" smtClean="0">
                <a:sym typeface="Wingdings"/>
              </a:rPr>
              <a:t>	</a:t>
            </a:r>
            <a:endParaRPr lang="en-CA" dirty="0"/>
          </a:p>
          <a:p>
            <a:pPr defTabSz="462641">
              <a:defRPr/>
            </a:pPr>
            <a:r>
              <a:rPr lang="en-CA" dirty="0"/>
              <a:t>Students</a:t>
            </a:r>
          </a:p>
          <a:p>
            <a:pPr defTabSz="462641">
              <a:defRPr/>
            </a:pPr>
            <a:r>
              <a:rPr lang="en-US" b="1" i="1" baseline="0" dirty="0" smtClean="0">
                <a:sym typeface="Wingdings"/>
              </a:rPr>
              <a:t>	</a:t>
            </a:r>
            <a:endParaRPr lang="en-CA" dirty="0"/>
          </a:p>
          <a:p>
            <a:pPr defTabSz="462641">
              <a:defRPr/>
            </a:pPr>
            <a:r>
              <a:rPr lang="en-CA" dirty="0"/>
              <a:t>Researchers</a:t>
            </a:r>
          </a:p>
          <a:p>
            <a:pPr defTabSz="462641">
              <a:defRPr/>
            </a:pPr>
            <a:r>
              <a:rPr lang="en-US" b="1" i="1" baseline="0" dirty="0" smtClean="0">
                <a:sym typeface="Wingdings"/>
              </a:rPr>
              <a:t>	</a:t>
            </a:r>
            <a:endParaRPr lang="en-CA" dirty="0"/>
          </a:p>
          <a:p>
            <a:pPr defTabSz="462641">
              <a:defRPr/>
            </a:pPr>
            <a:r>
              <a:rPr lang="en-CA" dirty="0"/>
              <a:t>And Professionals</a:t>
            </a:r>
          </a:p>
          <a:p>
            <a:pPr defTabSz="462641">
              <a:defRPr/>
            </a:pPr>
            <a:r>
              <a:rPr lang="en-US" b="1" i="1" baseline="0" dirty="0" smtClean="0">
                <a:sym typeface="Wingdings"/>
              </a:rPr>
              <a:t>	</a:t>
            </a:r>
            <a:endParaRPr lang="en-CA" dirty="0"/>
          </a:p>
          <a:p>
            <a:pPr defTabSz="462641">
              <a:defRPr/>
            </a:pPr>
            <a:r>
              <a:rPr lang="en-CA" dirty="0"/>
              <a:t>to view</a:t>
            </a:r>
          </a:p>
          <a:p>
            <a:pPr defTabSz="462641">
              <a:defRPr/>
            </a:pPr>
            <a:r>
              <a:rPr lang="en-US" b="1" i="1" baseline="0" dirty="0" smtClean="0">
                <a:sym typeface="Wingdings"/>
              </a:rPr>
              <a:t>	</a:t>
            </a:r>
            <a:endParaRPr lang="en-CA" dirty="0"/>
          </a:p>
          <a:p>
            <a:pPr defTabSz="462641">
              <a:defRPr/>
            </a:pPr>
            <a:r>
              <a:rPr lang="en-CA" dirty="0"/>
              <a:t>Visualize</a:t>
            </a:r>
          </a:p>
          <a:p>
            <a:pPr defTabSz="462641">
              <a:defRPr/>
            </a:pPr>
            <a:r>
              <a:rPr lang="en-US" b="1" i="1" baseline="0" dirty="0" smtClean="0">
                <a:sym typeface="Wingdings"/>
              </a:rPr>
              <a:t>	</a:t>
            </a:r>
            <a:endParaRPr lang="en-CA" dirty="0"/>
          </a:p>
          <a:p>
            <a:pPr defTabSz="462641">
              <a:defRPr/>
            </a:pPr>
            <a:r>
              <a:rPr lang="en-CA" dirty="0"/>
              <a:t>Extract</a:t>
            </a:r>
          </a:p>
          <a:p>
            <a:pPr defTabSz="462641">
              <a:defRPr/>
            </a:pPr>
            <a:r>
              <a:rPr lang="en-US" b="1" i="1" baseline="0" dirty="0" smtClean="0">
                <a:sym typeface="Wingdings"/>
              </a:rPr>
              <a:t>	</a:t>
            </a:r>
            <a:endParaRPr lang="en-CA" dirty="0"/>
          </a:p>
          <a:p>
            <a:pPr defTabSz="462641">
              <a:defRPr/>
            </a:pPr>
            <a:r>
              <a:rPr lang="en-CA" dirty="0"/>
              <a:t>and employ </a:t>
            </a:r>
            <a:r>
              <a:rPr lang="en-CA" dirty="0" err="1"/>
              <a:t>LTPP</a:t>
            </a:r>
            <a:r>
              <a:rPr lang="en-CA" dirty="0"/>
              <a:t> data</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CA" dirty="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34</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SEARCH</a:t>
            </a:r>
          </a:p>
          <a:p>
            <a:pPr defTabSz="462641">
              <a:defRPr/>
            </a:pPr>
            <a:endParaRPr lang="en-US" dirty="0"/>
          </a:p>
          <a:p>
            <a:pPr defTabSz="462641">
              <a:defRPr/>
            </a:pPr>
            <a:r>
              <a:rPr lang="en-US" dirty="0"/>
              <a:t>One of the most powerful feature on </a:t>
            </a:r>
            <a:r>
              <a:rPr lang="en-US" dirty="0" err="1"/>
              <a:t>InfoPave</a:t>
            </a:r>
            <a:r>
              <a:rPr lang="en-US" dirty="0"/>
              <a:t> is the numerous ways to SEARCH for what you are looking for</a:t>
            </a:r>
          </a:p>
          <a:p>
            <a:pPr defTabSz="462641">
              <a:defRPr/>
            </a:pPr>
            <a:r>
              <a:rPr lang="en-US" b="1" i="1" baseline="0" dirty="0" smtClean="0">
                <a:sym typeface="Wingdings"/>
              </a:rPr>
              <a:t>	</a:t>
            </a:r>
            <a:endParaRPr lang="en-US" dirty="0"/>
          </a:p>
          <a:p>
            <a:pPr defTabSz="462641">
              <a:defRPr/>
            </a:pPr>
            <a:r>
              <a:rPr lang="en-US" dirty="0"/>
              <a:t>Contextual Search – Similar to the Google experience, the Search feature allows you to locate data or documents. A list of appropriate topics, with the highest rated response displayed at the top of the list, will be presented for your selection</a:t>
            </a:r>
          </a:p>
          <a:p>
            <a:pPr defTabSz="462641">
              <a:defRPr/>
            </a:pPr>
            <a:r>
              <a:rPr lang="en-US" b="1" i="1" baseline="0" dirty="0" smtClean="0">
                <a:sym typeface="Wingdings"/>
              </a:rPr>
              <a:t>	</a:t>
            </a:r>
          </a:p>
          <a:p>
            <a:pPr defTabSz="462641">
              <a:defRPr/>
            </a:pPr>
            <a:r>
              <a:rPr lang="en-US" dirty="0" err="1">
                <a:sym typeface="Wingdings"/>
              </a:rPr>
              <a:t>LTPP</a:t>
            </a:r>
            <a:r>
              <a:rPr lang="en-US" dirty="0">
                <a:sym typeface="Wingdings"/>
              </a:rPr>
              <a:t> Test Section Search will help you find sections of interest, for example, searching for the word </a:t>
            </a:r>
            <a:r>
              <a:rPr lang="en-US" dirty="0" smtClean="0">
                <a:sym typeface="Wingdings"/>
              </a:rPr>
              <a:t>“Missouri" </a:t>
            </a:r>
            <a:r>
              <a:rPr lang="en-US" dirty="0">
                <a:sym typeface="Wingdings"/>
              </a:rPr>
              <a:t>will return all </a:t>
            </a:r>
            <a:r>
              <a:rPr lang="en-US" dirty="0" err="1">
                <a:sym typeface="Wingdings"/>
              </a:rPr>
              <a:t>LTPP</a:t>
            </a:r>
            <a:r>
              <a:rPr lang="en-US" dirty="0">
                <a:sym typeface="Wingdings"/>
              </a:rPr>
              <a:t> test sections within the state of </a:t>
            </a:r>
            <a:r>
              <a:rPr lang="en-US" dirty="0" smtClean="0">
                <a:sym typeface="Wingdings"/>
              </a:rPr>
              <a:t>Missouri</a:t>
            </a:r>
            <a:endParaRPr lang="en-US" dirty="0">
              <a:sym typeface="Wingdings"/>
            </a:endParaRPr>
          </a:p>
          <a:p>
            <a:pPr defTabSz="462641">
              <a:defRPr/>
            </a:pPr>
            <a:r>
              <a:rPr lang="en-US" b="1" i="1" baseline="0" dirty="0" smtClean="0">
                <a:sym typeface="Wingdings"/>
              </a:rPr>
              <a:t>	</a:t>
            </a:r>
          </a:p>
          <a:p>
            <a:pPr defTabSz="462641">
              <a:defRPr/>
            </a:pPr>
            <a:r>
              <a:rPr lang="en-US" dirty="0">
                <a:sym typeface="Wingdings"/>
              </a:rPr>
              <a:t>Data Search allows you to search for information only within the Data collection, for example, searching the term "traffic" will return all related data tables and data fields related to traffic information</a:t>
            </a:r>
          </a:p>
          <a:p>
            <a:pPr defTabSz="462641">
              <a:defRPr/>
            </a:pPr>
            <a:r>
              <a:rPr lang="en-US" b="1" i="1" baseline="0" dirty="0" smtClean="0">
                <a:sym typeface="Wingdings"/>
              </a:rPr>
              <a:t>	</a:t>
            </a:r>
            <a:endParaRPr lang="en-US" dirty="0"/>
          </a:p>
          <a:p>
            <a:pPr defTabSz="462641">
              <a:defRPr/>
            </a:pPr>
            <a:r>
              <a:rPr lang="en-US" dirty="0"/>
              <a:t>Search Filters allow you to narrow down the information you want returned, you can filter by</a:t>
            </a:r>
          </a:p>
          <a:p>
            <a:pPr defTabSz="462641">
              <a:defRPr/>
            </a:pPr>
            <a:r>
              <a:rPr lang="en-US" b="1" i="1" baseline="0" dirty="0" smtClean="0">
                <a:sym typeface="Wingdings"/>
              </a:rPr>
              <a:t>	</a:t>
            </a:r>
            <a:endParaRPr lang="en-US" dirty="0"/>
          </a:p>
          <a:p>
            <a:pPr defTabSz="462641">
              <a:defRPr/>
            </a:pPr>
            <a:r>
              <a:rPr lang="en-US" dirty="0"/>
              <a:t>Data Classification, such as Climate, Structure, Performance, or Traffic, and/or you can filter by</a:t>
            </a:r>
          </a:p>
          <a:p>
            <a:pPr defTabSz="462641">
              <a:defRPr/>
            </a:pPr>
            <a:r>
              <a:rPr lang="en-US" b="1" i="1" baseline="0" dirty="0" smtClean="0">
                <a:sym typeface="Wingdings"/>
              </a:rPr>
              <a:t>	</a:t>
            </a:r>
            <a:endParaRPr lang="en-US" dirty="0"/>
          </a:p>
          <a:p>
            <a:pPr defTabSz="462641">
              <a:defRPr/>
            </a:pPr>
            <a:r>
              <a:rPr lang="en-US" dirty="0"/>
              <a:t>Data Type, such as Data Table, Library Data, or Ancillary Data</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dirty="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35</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MAP</a:t>
            </a:r>
          </a:p>
          <a:p>
            <a:pPr defTabSz="462641">
              <a:defRPr/>
            </a:pPr>
            <a:endParaRPr lang="en-US" dirty="0"/>
          </a:p>
          <a:p>
            <a:pPr defTabSz="462641">
              <a:defRPr/>
            </a:pPr>
            <a:r>
              <a:rPr lang="en-US" dirty="0"/>
              <a:t>The Map feature allows users to</a:t>
            </a:r>
          </a:p>
          <a:p>
            <a:pPr defTabSz="462641">
              <a:defRPr/>
            </a:pPr>
            <a:r>
              <a:rPr lang="en-US" b="1" i="1" dirty="0">
                <a:sym typeface="Wingdings"/>
              </a:rPr>
              <a:t>	</a:t>
            </a:r>
            <a:endParaRPr lang="en-US" dirty="0"/>
          </a:p>
          <a:p>
            <a:pPr defTabSz="462641">
              <a:defRPr/>
            </a:pPr>
            <a:r>
              <a:rPr lang="en-US" dirty="0"/>
              <a:t>Map </a:t>
            </a:r>
            <a:r>
              <a:rPr lang="en-US" dirty="0" err="1"/>
              <a:t>LTPP</a:t>
            </a:r>
            <a:r>
              <a:rPr lang="en-US" dirty="0"/>
              <a:t> Geographically on Google Maps – it displays locations geographically and shows major landmarks, such as cities, highways, and State lines</a:t>
            </a:r>
          </a:p>
          <a:p>
            <a:pPr defTabSz="462641">
              <a:defRPr/>
            </a:pPr>
            <a:r>
              <a:rPr lang="en-US" dirty="0"/>
              <a:t>You can choose to either:</a:t>
            </a:r>
          </a:p>
          <a:p>
            <a:pPr defTabSz="462641">
              <a:defRPr/>
            </a:pPr>
            <a:r>
              <a:rPr lang="en-US" b="1" i="1" dirty="0">
                <a:sym typeface="Wingdings"/>
              </a:rPr>
              <a:t>	</a:t>
            </a:r>
            <a:endParaRPr lang="en-US" dirty="0"/>
          </a:p>
          <a:p>
            <a:pPr defTabSz="462641">
              <a:defRPr/>
            </a:pPr>
            <a:r>
              <a:rPr lang="en-US" dirty="0"/>
              <a:t>View </a:t>
            </a:r>
            <a:r>
              <a:rPr lang="en-US" dirty="0" err="1"/>
              <a:t>LTPP</a:t>
            </a:r>
            <a:r>
              <a:rPr lang="en-US" dirty="0"/>
              <a:t> Test Sections by Location – which allows you to display </a:t>
            </a:r>
            <a:r>
              <a:rPr lang="en-US" dirty="0" err="1"/>
              <a:t>LTPP</a:t>
            </a:r>
            <a:r>
              <a:rPr lang="en-US" dirty="0"/>
              <a:t> pavement test sections geographically</a:t>
            </a:r>
          </a:p>
          <a:p>
            <a:pPr defTabSz="462641">
              <a:defRPr/>
            </a:pPr>
            <a:r>
              <a:rPr lang="en-US" b="1" i="1" dirty="0">
                <a:sym typeface="Wingdings"/>
              </a:rPr>
              <a:t>	</a:t>
            </a:r>
            <a:endParaRPr lang="en-US" dirty="0"/>
          </a:p>
          <a:p>
            <a:pPr defTabSz="462641">
              <a:defRPr/>
            </a:pPr>
            <a:r>
              <a:rPr lang="en-US" dirty="0"/>
              <a:t>Or you can View </a:t>
            </a:r>
            <a:r>
              <a:rPr lang="en-US" dirty="0" err="1"/>
              <a:t>LTPP</a:t>
            </a:r>
            <a:r>
              <a:rPr lang="en-US" dirty="0"/>
              <a:t> Data by Location – which allows you to display selected data attributes, such as surface type, climatic region, or performance measurement, associated with the </a:t>
            </a:r>
            <a:r>
              <a:rPr lang="en-US" dirty="0" err="1"/>
              <a:t>LTPP</a:t>
            </a:r>
            <a:r>
              <a:rPr lang="en-US" dirty="0"/>
              <a:t> sections geographically</a:t>
            </a:r>
          </a:p>
          <a:p>
            <a:pPr defTabSz="462641">
              <a:defRPr/>
            </a:pPr>
            <a:r>
              <a:rPr lang="en-US" b="1" i="1" dirty="0">
                <a:sym typeface="Wingdings"/>
              </a:rPr>
              <a:t>	</a:t>
            </a:r>
            <a:endParaRPr lang="en-US" dirty="0"/>
          </a:p>
          <a:p>
            <a:pPr defTabSz="462641">
              <a:defRPr/>
            </a:pPr>
            <a:r>
              <a:rPr lang="en-US" dirty="0"/>
              <a:t>The map feature provides the ability to</a:t>
            </a:r>
          </a:p>
          <a:p>
            <a:pPr defTabSz="462641">
              <a:defRPr/>
            </a:pPr>
            <a:r>
              <a:rPr lang="en-US" b="1" i="1" dirty="0">
                <a:sym typeface="Wingdings"/>
              </a:rPr>
              <a:t>	</a:t>
            </a:r>
            <a:endParaRPr lang="en-US" dirty="0"/>
          </a:p>
          <a:p>
            <a:pPr defTabSz="462641">
              <a:defRPr/>
            </a:pPr>
            <a:r>
              <a:rPr lang="en-US" dirty="0"/>
              <a:t>zoom in and out, pan and filter section results using any combination of defined categories</a:t>
            </a:r>
          </a:p>
          <a:p>
            <a:pPr defTabSz="462641">
              <a:defRPr/>
            </a:pPr>
            <a:r>
              <a:rPr lang="en-US" b="1" i="1" dirty="0">
                <a:sym typeface="Wingdings"/>
              </a:rPr>
              <a:t>	</a:t>
            </a:r>
            <a:endParaRPr lang="en-US" dirty="0"/>
          </a:p>
          <a:p>
            <a:pPr defTabSz="462641">
              <a:defRPr/>
            </a:pPr>
            <a:r>
              <a:rPr lang="en-US"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The Geospatial Analysis feature is designed to select data elements to be displayed on Google Earth maps, allowing users to statistically analyze data geographically</a:t>
            </a:r>
          </a:p>
          <a:p>
            <a:pPr defTabSz="462641">
              <a:defRPr/>
            </a:pPr>
            <a:r>
              <a:rPr lang="en-US" b="1" i="1" dirty="0"/>
              <a:t>	PAUSE</a:t>
            </a:r>
          </a:p>
          <a:p>
            <a:pPr defTabSz="462641">
              <a:defRPr/>
            </a:pPr>
            <a:r>
              <a:rPr lang="en-US" b="1" i="1" dirty="0">
                <a:sym typeface="Wingdings"/>
              </a:rPr>
              <a:t>	</a:t>
            </a:r>
            <a:r>
              <a:rPr lang="en-CA" b="1" i="1" dirty="0">
                <a:sym typeface="Wingdings"/>
              </a:rPr>
              <a:t> - NEXT SLIDE</a:t>
            </a:r>
            <a:endParaRPr lang="en-US" dirty="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36</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DATA</a:t>
            </a:r>
          </a:p>
          <a:p>
            <a:pPr defTabSz="462641">
              <a:defRPr/>
            </a:pPr>
            <a:endParaRPr lang="en-US" dirty="0"/>
          </a:p>
          <a:p>
            <a:pPr defTabSz="462641">
              <a:defRPr/>
            </a:pPr>
            <a:r>
              <a:rPr lang="en-US" dirty="0" err="1"/>
              <a:t>InforPave</a:t>
            </a:r>
            <a:r>
              <a:rPr lang="en-US" dirty="0"/>
              <a:t> has numerous ways for a user to find and extract the data they are looking for, these are a few of them:</a:t>
            </a:r>
          </a:p>
          <a:p>
            <a:pPr defTabSz="462641">
              <a:defRPr/>
            </a:pPr>
            <a:r>
              <a:rPr lang="en-US" b="1" i="1" dirty="0">
                <a:sym typeface="Wingdings"/>
              </a:rPr>
              <a:t>	</a:t>
            </a:r>
            <a:endParaRPr lang="en-US" dirty="0"/>
          </a:p>
          <a:p>
            <a:pPr defTabSz="462641">
              <a:defRPr/>
            </a:pPr>
            <a:r>
              <a:rPr lang="en-US"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Data Selection &amp; Download is an extremely powerful filtering tool, which allows users to use a verity of filtering options designed to help users sort and prioritize their data needs</a:t>
            </a:r>
          </a:p>
          <a:p>
            <a:pPr defTabSz="462641">
              <a:defRPr/>
            </a:pPr>
            <a:r>
              <a:rPr lang="en-US" b="1" i="1" dirty="0">
                <a:sym typeface="Wingdings"/>
              </a:rPr>
              <a:t>	</a:t>
            </a:r>
            <a:endParaRPr lang="en-US" dirty="0"/>
          </a:p>
          <a:p>
            <a:pPr defTabSz="462641">
              <a:defRPr/>
            </a:pPr>
            <a:r>
              <a:rPr lang="en-US" dirty="0"/>
              <a:t>The Visual Data Selection tool, provides illustrated representations of </a:t>
            </a:r>
            <a:r>
              <a:rPr lang="en-US" dirty="0" err="1"/>
              <a:t>LTPP</a:t>
            </a:r>
            <a:r>
              <a:rPr lang="en-US" dirty="0"/>
              <a:t> data, the illustrations facilitate in the selection of data elements, making it quick and easy for the novice user</a:t>
            </a:r>
          </a:p>
          <a:p>
            <a:pPr defTabSz="462641">
              <a:defRPr/>
            </a:pPr>
            <a:r>
              <a:rPr lang="en-US" b="1" i="1" dirty="0">
                <a:sym typeface="Wingdings"/>
              </a:rPr>
              <a:t>	</a:t>
            </a:r>
            <a:endParaRPr lang="en-US" dirty="0"/>
          </a:p>
          <a:p>
            <a:pPr defTabSz="462641">
              <a:defRPr/>
            </a:pPr>
            <a:r>
              <a:rPr lang="en-US" dirty="0"/>
              <a:t>Section Summary Reports provide an overview of key data corresponding to single or multiple </a:t>
            </a:r>
            <a:r>
              <a:rPr lang="en-US" dirty="0" err="1"/>
              <a:t>LTPP</a:t>
            </a:r>
            <a:r>
              <a:rPr lang="en-US" dirty="0"/>
              <a:t> test sections, in addition, this feature allows for a graphical display and comparison of the long-term performance trends, such as </a:t>
            </a:r>
            <a:r>
              <a:rPr lang="en-US" dirty="0" err="1"/>
              <a:t>IRI</a:t>
            </a:r>
            <a:r>
              <a:rPr lang="en-US" dirty="0"/>
              <a:t>, Rutting, and Deflection</a:t>
            </a:r>
          </a:p>
          <a:p>
            <a:pPr defTabSz="462641">
              <a:defRPr/>
            </a:pPr>
            <a:r>
              <a:rPr lang="en-US" b="1" i="1" dirty="0">
                <a:sym typeface="Wingdings"/>
              </a:rPr>
              <a:t>	</a:t>
            </a:r>
            <a:endParaRPr lang="en-US" dirty="0"/>
          </a:p>
          <a:p>
            <a:pPr defTabSz="462641">
              <a:defRPr/>
            </a:pPr>
            <a:r>
              <a:rPr lang="en-US" dirty="0" err="1"/>
              <a:t>LTPP</a:t>
            </a:r>
            <a:r>
              <a:rPr lang="en-US" dirty="0"/>
              <a:t> Ancillary Data has also been made available, on demand, to the public via </a:t>
            </a:r>
            <a:r>
              <a:rPr lang="en-US" dirty="0" err="1"/>
              <a:t>InfoPave</a:t>
            </a:r>
            <a:r>
              <a:rPr lang="en-US" dirty="0"/>
              <a:t>, this includes such data as </a:t>
            </a:r>
            <a:r>
              <a:rPr lang="en-US" dirty="0" err="1"/>
              <a:t>FWD</a:t>
            </a:r>
            <a:r>
              <a:rPr lang="en-US" dirty="0"/>
              <a:t> Time History Data, Distress Maps, and Point-by-point road profiles</a:t>
            </a:r>
          </a:p>
          <a:p>
            <a:pPr defTabSz="462641">
              <a:defRPr/>
            </a:pPr>
            <a:r>
              <a:rPr lang="en-US" b="1" i="1" dirty="0">
                <a:sym typeface="Wingdings"/>
              </a:rPr>
              <a:t>	</a:t>
            </a:r>
            <a:endParaRPr lang="en-US" dirty="0"/>
          </a:p>
          <a:p>
            <a:pPr defTabSz="462641">
              <a:defRPr/>
            </a:pPr>
            <a:r>
              <a:rPr lang="en-US" dirty="0"/>
              <a:t>For the more advanced users (like myself, </a:t>
            </a:r>
            <a:r>
              <a:rPr lang="en-US" dirty="0" err="1"/>
              <a:t>haha</a:t>
            </a:r>
            <a:r>
              <a:rPr lang="en-US" dirty="0"/>
              <a:t>), who are familiar with </a:t>
            </a:r>
            <a:r>
              <a:rPr lang="en-US" dirty="0" err="1"/>
              <a:t>LTPP</a:t>
            </a:r>
            <a:r>
              <a:rPr lang="en-US" dirty="0"/>
              <a:t> Database tables and know exactly what they are looking for, </a:t>
            </a:r>
            <a:r>
              <a:rPr lang="en-US" dirty="0" err="1"/>
              <a:t>Infopave</a:t>
            </a:r>
            <a:r>
              <a:rPr lang="en-US" dirty="0"/>
              <a:t> has provided advance features like Table Export, if you know exactly the table you need, and SQL Export for those familiar with SQL</a:t>
            </a:r>
          </a:p>
          <a:p>
            <a:pPr defTabSz="462641"/>
            <a:r>
              <a:rPr lang="en-US" b="1" i="1" dirty="0"/>
              <a:t>PAUSE</a:t>
            </a:r>
          </a:p>
          <a:p>
            <a:pPr defTabSz="462641">
              <a:defRPr/>
            </a:pPr>
            <a:r>
              <a:rPr lang="en-US" b="1" i="1" dirty="0">
                <a:sym typeface="Wingdings"/>
              </a:rPr>
              <a:t></a:t>
            </a:r>
            <a:r>
              <a:rPr lang="en-CA" b="1" i="1" dirty="0">
                <a:sym typeface="Wingdings"/>
              </a:rPr>
              <a:t> - NEXT SLIDE</a:t>
            </a:r>
            <a:endParaRPr lang="en-CA" dirty="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37</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ANALYSIS</a:t>
            </a:r>
          </a:p>
          <a:p>
            <a:pPr defTabSz="462641">
              <a:defRPr/>
            </a:pPr>
            <a:endParaRPr lang="en-US" dirty="0"/>
          </a:p>
          <a:p>
            <a:pPr defTabSz="462641">
              <a:defRPr/>
            </a:pPr>
            <a:r>
              <a:rPr lang="en-US" dirty="0"/>
              <a:t>The </a:t>
            </a:r>
            <a:r>
              <a:rPr lang="en-US" dirty="0" err="1"/>
              <a:t>InfoPave</a:t>
            </a:r>
            <a:r>
              <a:rPr lang="en-US" dirty="0"/>
              <a:t> Analysis Hub was designed to facilitate access to </a:t>
            </a:r>
            <a:r>
              <a:rPr lang="en-US" dirty="0" err="1"/>
              <a:t>LTPP</a:t>
            </a:r>
            <a:r>
              <a:rPr lang="en-US" dirty="0"/>
              <a:t> research projects and analysis of </a:t>
            </a:r>
            <a:r>
              <a:rPr lang="en-US" dirty="0" err="1"/>
              <a:t>LTPP</a:t>
            </a:r>
            <a:r>
              <a:rPr lang="en-US" dirty="0"/>
              <a:t> data</a:t>
            </a:r>
          </a:p>
          <a:p>
            <a:pPr defTabSz="462641">
              <a:defRPr/>
            </a:pPr>
            <a:r>
              <a:rPr lang="en-US" b="1" i="1" baseline="0" dirty="0" smtClean="0">
                <a:latin typeface="+mn-lt"/>
                <a:sym typeface="Wingdings"/>
              </a:rPr>
              <a:t>	</a:t>
            </a:r>
            <a:endParaRPr lang="en-CA" dirty="0"/>
          </a:p>
          <a:p>
            <a:pPr defTabSz="462641"/>
            <a:r>
              <a:rPr lang="en-US" b="0" i="0" dirty="0" smtClean="0">
                <a:latin typeface="+mn-lt"/>
              </a:rPr>
              <a:t>The Interactive Data Analysis Plan allows easy access to </a:t>
            </a:r>
            <a:r>
              <a:rPr lang="en-US" b="0" i="0" dirty="0" err="1" smtClean="0">
                <a:latin typeface="+mn-lt"/>
              </a:rPr>
              <a:t>LTPP</a:t>
            </a:r>
            <a:r>
              <a:rPr lang="en-US" b="0" i="0" dirty="0" smtClean="0">
                <a:latin typeface="+mn-lt"/>
              </a:rPr>
              <a:t> data analysis projects, the feature allows users to view and prioritize research projects on the basis of different attributes and selection criteria</a:t>
            </a:r>
          </a:p>
          <a:p>
            <a:pPr defTabSz="462641"/>
            <a:r>
              <a:rPr lang="en-US" b="1" i="1" baseline="0" dirty="0" smtClean="0">
                <a:latin typeface="+mn-lt"/>
                <a:sym typeface="Wingdings"/>
              </a:rPr>
              <a:t>	</a:t>
            </a:r>
          </a:p>
          <a:p>
            <a:pPr defTabSz="462641"/>
            <a:r>
              <a:rPr lang="en-US" b="0" i="0" dirty="0" smtClean="0">
                <a:latin typeface="+mn-lt"/>
              </a:rPr>
              <a:t>The </a:t>
            </a:r>
            <a:r>
              <a:rPr lang="en-US" b="0" i="0" dirty="0" err="1" smtClean="0">
                <a:latin typeface="+mn-lt"/>
              </a:rPr>
              <a:t>LTPP</a:t>
            </a:r>
            <a:r>
              <a:rPr lang="en-US" b="0" i="0" dirty="0" smtClean="0">
                <a:latin typeface="+mn-lt"/>
              </a:rPr>
              <a:t> Research Matrix feature is based on the </a:t>
            </a:r>
            <a:r>
              <a:rPr lang="en-US" b="0" i="0" dirty="0" err="1" smtClean="0">
                <a:latin typeface="+mn-lt"/>
              </a:rPr>
              <a:t>LTPP</a:t>
            </a:r>
            <a:r>
              <a:rPr lang="en-US" b="0" i="0" dirty="0" smtClean="0">
                <a:latin typeface="+mn-lt"/>
              </a:rPr>
              <a:t> Strategic Data Analysis Plan, it organizes all the ongoing and completed research projects and ideas for future research according to various topics. The feature lets users find research that is completed, in progress, or planned using </a:t>
            </a:r>
            <a:r>
              <a:rPr lang="en-US" b="0" i="0" dirty="0" err="1" smtClean="0">
                <a:latin typeface="+mn-lt"/>
              </a:rPr>
              <a:t>LTPP</a:t>
            </a:r>
            <a:r>
              <a:rPr lang="en-US" b="0" i="0" dirty="0" smtClean="0">
                <a:latin typeface="+mn-lt"/>
              </a:rPr>
              <a:t> data</a:t>
            </a:r>
          </a:p>
          <a:p>
            <a:pPr defTabSz="462641"/>
            <a:r>
              <a:rPr lang="en-US" b="1" i="1" baseline="0" dirty="0" smtClean="0">
                <a:latin typeface="+mn-lt"/>
                <a:sym typeface="Wingdings"/>
              </a:rPr>
              <a:t>	</a:t>
            </a:r>
            <a:endParaRPr lang="en-US" b="0" i="0" dirty="0" smtClean="0">
              <a:latin typeface="+mn-lt"/>
            </a:endParaRPr>
          </a:p>
          <a:p>
            <a:pPr defTabSz="462641"/>
            <a:r>
              <a:rPr lang="en-US" b="1" i="1" baseline="0" dirty="0" smtClean="0">
                <a:latin typeface="+mn-lt"/>
              </a:rPr>
              <a:t>	PAUSE</a:t>
            </a:r>
          </a:p>
          <a:p>
            <a:pPr defTabSz="462641">
              <a:defRPr/>
            </a:pPr>
            <a:r>
              <a:rPr lang="en-US" b="1" i="1" baseline="0" dirty="0" smtClean="0">
                <a:latin typeface="+mn-lt"/>
                <a:sym typeface="Wingdings"/>
              </a:rPr>
              <a:t>	</a:t>
            </a:r>
            <a:r>
              <a:rPr lang="en-CA" b="1" i="1" baseline="0" dirty="0" smtClean="0">
                <a:latin typeface="+mn-lt"/>
                <a:sym typeface="Wingdings"/>
              </a:rPr>
              <a:t> - NEXT SLIDE</a:t>
            </a:r>
            <a:endParaRPr lang="en-US" b="1" i="1" baseline="0" dirty="0" smtClean="0">
              <a:latin typeface="+mn-lt"/>
            </a:endParaRPr>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38</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VISUALIZATION</a:t>
            </a:r>
          </a:p>
          <a:p>
            <a:pPr defTabSz="462641">
              <a:defRPr/>
            </a:pPr>
            <a:endParaRPr lang="en-US" dirty="0"/>
          </a:p>
          <a:p>
            <a:pPr defTabSz="462641">
              <a:defRPr/>
            </a:pPr>
            <a:r>
              <a:rPr lang="en-US" dirty="0"/>
              <a:t>There are a variety of user-friendly dynamic interfaces on </a:t>
            </a:r>
            <a:r>
              <a:rPr lang="en-US" dirty="0" err="1"/>
              <a:t>InfoPave</a:t>
            </a:r>
            <a:r>
              <a:rPr lang="en-US" dirty="0"/>
              <a:t> which visualize </a:t>
            </a:r>
            <a:r>
              <a:rPr lang="en-US" dirty="0" err="1"/>
              <a:t>LTPP</a:t>
            </a:r>
            <a:r>
              <a:rPr lang="en-US" dirty="0"/>
              <a:t> data; including:</a:t>
            </a:r>
          </a:p>
          <a:p>
            <a:pPr defTabSz="462641">
              <a:defRPr/>
            </a:pPr>
            <a:r>
              <a:rPr lang="en-US" b="1" i="1" baseline="0" dirty="0" smtClean="0">
                <a:sym typeface="Wingdings"/>
              </a:rPr>
              <a:t>	</a:t>
            </a:r>
            <a:endParaRPr lang="en-US" dirty="0"/>
          </a:p>
          <a:p>
            <a:pPr defTabSz="462641">
              <a:defRPr/>
            </a:pPr>
            <a:r>
              <a:rPr lang="en-US" dirty="0"/>
              <a:t>The Section Timeline – which provides the event history of each </a:t>
            </a:r>
            <a:r>
              <a:rPr lang="en-US" dirty="0" err="1"/>
              <a:t>LTPP</a:t>
            </a:r>
            <a:r>
              <a:rPr lang="en-US" dirty="0"/>
              <a:t> section, including the construction, maintenance or rehabilitation, and performance monitoring activities that occurred during the life of the test section</a:t>
            </a:r>
          </a:p>
          <a:p>
            <a:pPr defTabSz="462641">
              <a:defRPr/>
            </a:pPr>
            <a:r>
              <a:rPr lang="en-US" b="1" i="1" baseline="0" dirty="0" smtClean="0">
                <a:sym typeface="Wingdings"/>
              </a:rPr>
              <a:t>	</a:t>
            </a:r>
            <a:endParaRPr lang="en-US" dirty="0"/>
          </a:p>
          <a:p>
            <a:pPr defTabSz="462641">
              <a:defRPr/>
            </a:pPr>
            <a:r>
              <a:rPr lang="en-US" dirty="0"/>
              <a:t>The Pavement Cross-Section Viewer, which provides a visual display of the pavement structure, including the material type and thickness of various layers for each </a:t>
            </a:r>
            <a:r>
              <a:rPr lang="en-US" dirty="0" err="1"/>
              <a:t>LTPP</a:t>
            </a:r>
            <a:r>
              <a:rPr lang="en-US" dirty="0"/>
              <a:t> test section over time</a:t>
            </a:r>
          </a:p>
          <a:p>
            <a:pPr defTabSz="462641">
              <a:defRPr/>
            </a:pPr>
            <a:r>
              <a:rPr lang="en-US" b="1" i="1" baseline="0" dirty="0" smtClean="0">
                <a:sym typeface="Wingdings"/>
              </a:rPr>
              <a:t>	</a:t>
            </a:r>
            <a:endParaRPr lang="en-US" dirty="0"/>
          </a:p>
          <a:p>
            <a:pPr defTabSz="462641">
              <a:defRPr/>
            </a:pPr>
            <a:r>
              <a:rPr lang="en-US" dirty="0"/>
              <a:t>The Manual Distress Survey Viewer displays the distress maps prepared during the </a:t>
            </a:r>
            <a:r>
              <a:rPr lang="en-US" dirty="0" err="1"/>
              <a:t>LTPP</a:t>
            </a:r>
            <a:r>
              <a:rPr lang="en-US" dirty="0"/>
              <a:t> manual distress surveys for each </a:t>
            </a:r>
            <a:r>
              <a:rPr lang="en-US" dirty="0" err="1"/>
              <a:t>LTPP</a:t>
            </a:r>
            <a:r>
              <a:rPr lang="en-US" dirty="0"/>
              <a:t> test section, allowing for time history comparisons</a:t>
            </a:r>
          </a:p>
          <a:p>
            <a:pPr defTabSz="462641">
              <a:defRPr/>
            </a:pPr>
            <a:endParaRPr lang="en-US" dirty="0"/>
          </a:p>
          <a:p>
            <a:pPr defTabSz="462641">
              <a:defRPr/>
            </a:pPr>
            <a:r>
              <a:rPr lang="en-US" dirty="0"/>
              <a:t>The Visualization Hub also provides access to:</a:t>
            </a:r>
          </a:p>
          <a:p>
            <a:pPr defTabSz="462641">
              <a:defRPr/>
            </a:pPr>
            <a:r>
              <a:rPr lang="en-US" b="1" i="1" baseline="0" dirty="0" smtClean="0">
                <a:sym typeface="Wingdings"/>
              </a:rPr>
              <a:t>	</a:t>
            </a:r>
            <a:endParaRPr lang="en-US" dirty="0"/>
          </a:p>
          <a:p>
            <a:pPr defTabSz="462641">
              <a:defRPr/>
            </a:pPr>
            <a:r>
              <a:rPr lang="en-US" dirty="0"/>
              <a:t>Test Section Inspection Videos – allowing users to watch videos of the </a:t>
            </a:r>
            <a:r>
              <a:rPr lang="en-US" dirty="0" err="1"/>
              <a:t>LTPP</a:t>
            </a:r>
            <a:r>
              <a:rPr lang="en-US" dirty="0"/>
              <a:t> pavement sections which were collected during the Manual Distress or Profile Surveys</a:t>
            </a:r>
          </a:p>
          <a:p>
            <a:pPr defTabSz="462641">
              <a:defRPr/>
            </a:pPr>
            <a:r>
              <a:rPr lang="en-US" b="1" i="1" baseline="0" dirty="0" smtClean="0">
                <a:sym typeface="Wingdings"/>
              </a:rPr>
              <a:t>	</a:t>
            </a:r>
            <a:endParaRPr lang="en-US" dirty="0"/>
          </a:p>
          <a:p>
            <a:pPr defTabSz="462641">
              <a:defRPr/>
            </a:pPr>
            <a:r>
              <a:rPr lang="en-US" dirty="0"/>
              <a:t>And the Distress Maps &amp; Images, which allows users to view or download the collected Distress Maps or Photographs for each </a:t>
            </a:r>
            <a:r>
              <a:rPr lang="en-US" dirty="0" err="1"/>
              <a:t>LTPP</a:t>
            </a:r>
            <a:r>
              <a:rPr lang="en-US" dirty="0"/>
              <a:t> test Section</a:t>
            </a:r>
            <a:endParaRPr lang="en-CA" dirty="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39</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281">
              <a:defRPr/>
            </a:pPr>
            <a:r>
              <a:rPr lang="en-US" b="1" u="sng" dirty="0" smtClean="0"/>
              <a:t>GABE CIMINI</a:t>
            </a:r>
          </a:p>
          <a:p>
            <a:pPr defTabSz="925281">
              <a:defRPr/>
            </a:pPr>
            <a:endParaRPr lang="en-US" dirty="0" smtClean="0"/>
          </a:p>
          <a:p>
            <a:pPr defTabSz="925281">
              <a:defRPr/>
            </a:pPr>
            <a:r>
              <a:rPr lang="en-US" dirty="0" smtClean="0"/>
              <a:t>From the North Central Regional Office of the LTPP program</a:t>
            </a:r>
          </a:p>
          <a:p>
            <a:pPr marL="462641" lvl="1" defTabSz="925281">
              <a:defRPr/>
            </a:pPr>
            <a:r>
              <a:rPr lang="en-US" b="1" i="1" baseline="0" dirty="0" smtClean="0">
                <a:sym typeface="Wingdings"/>
              </a:rPr>
              <a:t></a:t>
            </a:r>
            <a:endParaRPr lang="en-US" b="1" i="1" baseline="0" dirty="0" smtClean="0"/>
          </a:p>
          <a:p>
            <a:pPr defTabSz="925281">
              <a:defRPr/>
            </a:pPr>
            <a:r>
              <a:rPr lang="en-US" baseline="0" dirty="0" smtClean="0"/>
              <a:t>Mr. </a:t>
            </a:r>
            <a:r>
              <a:rPr lang="en-US" dirty="0" smtClean="0"/>
              <a:t>Gabe</a:t>
            </a:r>
            <a:r>
              <a:rPr lang="en-US" baseline="0" dirty="0" smtClean="0"/>
              <a:t> Cimini – Gabe is the Project Manager for the North Central Region of the </a:t>
            </a:r>
            <a:r>
              <a:rPr lang="en-US" baseline="0" dirty="0" err="1" smtClean="0"/>
              <a:t>LTPP</a:t>
            </a:r>
            <a:r>
              <a:rPr lang="en-US" baseline="0" dirty="0" smtClean="0"/>
              <a:t> program</a:t>
            </a:r>
          </a:p>
          <a:p>
            <a:pPr defTabSz="925281">
              <a:defRPr/>
            </a:pPr>
            <a:endParaRPr lang="en-US" baseline="0" dirty="0" smtClean="0"/>
          </a:p>
          <a:p>
            <a:pPr defTabSz="925281">
              <a:defRPr/>
            </a:pPr>
            <a:r>
              <a:rPr lang="en-US" baseline="0" dirty="0" smtClean="0"/>
              <a:t>And has been working with the </a:t>
            </a:r>
            <a:r>
              <a:rPr lang="en-US" baseline="0" dirty="0" err="1" smtClean="0"/>
              <a:t>LTPP</a:t>
            </a:r>
            <a:r>
              <a:rPr lang="en-US" baseline="0" dirty="0" smtClean="0"/>
              <a:t> program since it’s inception!</a:t>
            </a:r>
          </a:p>
          <a:p>
            <a:pPr defTabSz="925281">
              <a:defRPr/>
            </a:pPr>
            <a:endParaRPr lang="en-US" baseline="0" dirty="0" smtClean="0"/>
          </a:p>
          <a:p>
            <a:pPr defTabSz="925281">
              <a:defRPr/>
            </a:pPr>
            <a:r>
              <a:rPr lang="en-US" baseline="0" dirty="0" smtClean="0"/>
              <a:t>Together with Jack they posses a deep knowledge and understanding about the </a:t>
            </a:r>
            <a:r>
              <a:rPr lang="en-US" baseline="0" dirty="0" err="1" smtClean="0"/>
              <a:t>LTPP</a:t>
            </a:r>
            <a:r>
              <a:rPr lang="en-US" baseline="0" dirty="0" smtClean="0"/>
              <a:t> program, that may not be rivaled</a:t>
            </a:r>
          </a:p>
          <a:p>
            <a:pPr lvl="1"/>
            <a:r>
              <a:rPr lang="en-US" b="1" i="1" baseline="0" dirty="0" smtClean="0"/>
              <a:t>PAUSE</a:t>
            </a:r>
          </a:p>
          <a:p>
            <a:pPr marL="462641" lvl="1" defTabSz="92528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4</a:t>
            </a:fld>
            <a:endParaRPr lang="en-CA"/>
          </a:p>
        </p:txBody>
      </p:sp>
    </p:spTree>
    <p:extLst>
      <p:ext uri="{BB962C8B-B14F-4D97-AF65-F5344CB8AC3E}">
        <p14:creationId xmlns:p14="http://schemas.microsoft.com/office/powerpoint/2010/main" val="3882566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TOOLS</a:t>
            </a:r>
          </a:p>
          <a:p>
            <a:pPr defTabSz="462641">
              <a:defRPr/>
            </a:pPr>
            <a:endParaRPr lang="en-US" dirty="0"/>
          </a:p>
          <a:p>
            <a:pPr defTabSz="462641">
              <a:defRPr/>
            </a:pPr>
            <a:r>
              <a:rPr lang="en-US" dirty="0"/>
              <a:t>The Tools Hub on </a:t>
            </a:r>
            <a:r>
              <a:rPr lang="en-US" dirty="0" err="1"/>
              <a:t>InfoPave</a:t>
            </a:r>
            <a:r>
              <a:rPr lang="en-US" dirty="0"/>
              <a:t> provides users access to:</a:t>
            </a:r>
          </a:p>
          <a:p>
            <a:pPr defTabSz="462641">
              <a:defRPr/>
            </a:pPr>
            <a:r>
              <a:rPr lang="en-US" b="1" i="1" baseline="0" dirty="0" smtClean="0">
                <a:sym typeface="Wingdings"/>
              </a:rPr>
              <a:t>	</a:t>
            </a:r>
            <a:endParaRPr lang="en-US" dirty="0"/>
          </a:p>
          <a:p>
            <a:pPr defTabSz="462641">
              <a:defRPr/>
            </a:pPr>
            <a:r>
              <a:rPr lang="en-US" dirty="0" err="1"/>
              <a:t>LTPP</a:t>
            </a:r>
            <a:r>
              <a:rPr lang="en-US" dirty="0"/>
              <a:t> Software, such as the Pavement Loading User Guide (aka </a:t>
            </a:r>
            <a:r>
              <a:rPr lang="en-US" dirty="0" err="1"/>
              <a:t>LTPP</a:t>
            </a:r>
            <a:r>
              <a:rPr lang="en-US" dirty="0"/>
              <a:t>-PLUG), </a:t>
            </a:r>
            <a:r>
              <a:rPr lang="en-US" dirty="0" err="1"/>
              <a:t>WIM</a:t>
            </a:r>
            <a:r>
              <a:rPr lang="en-US" dirty="0"/>
              <a:t> Cost Analysis, the Pavement Performance Forecast, and </a:t>
            </a:r>
            <a:r>
              <a:rPr lang="en-US" dirty="0" err="1"/>
              <a:t>LTPPBind</a:t>
            </a:r>
            <a:endParaRPr lang="en-US" dirty="0"/>
          </a:p>
          <a:p>
            <a:pPr defTabSz="462641">
              <a:defRPr/>
            </a:pPr>
            <a:endParaRPr lang="en-US" dirty="0"/>
          </a:p>
          <a:p>
            <a:pPr defTabSz="462641">
              <a:defRPr/>
            </a:pPr>
            <a:r>
              <a:rPr lang="en-US" dirty="0"/>
              <a:t>The Tools Hub also provides access to:</a:t>
            </a:r>
          </a:p>
          <a:p>
            <a:pPr defTabSz="462641">
              <a:defRPr/>
            </a:pPr>
            <a:r>
              <a:rPr lang="en-US" b="1" i="1" baseline="0" dirty="0" smtClean="0">
                <a:sym typeface="Wingdings"/>
              </a:rPr>
              <a:t>	</a:t>
            </a:r>
            <a:endParaRPr lang="en-US" dirty="0"/>
          </a:p>
          <a:p>
            <a:pPr defTabSz="462641">
              <a:defRPr/>
            </a:pPr>
            <a:r>
              <a:rPr lang="en-US" dirty="0" err="1"/>
              <a:t>MEPDG</a:t>
            </a:r>
            <a:r>
              <a:rPr lang="en-US" dirty="0"/>
              <a:t> Inputs for Local Calibration</a:t>
            </a:r>
          </a:p>
          <a:p>
            <a:pPr defTabSz="462641">
              <a:defRPr/>
            </a:pPr>
            <a:r>
              <a:rPr lang="en-US" b="1" i="1" baseline="0" dirty="0" smtClean="0">
                <a:sym typeface="Wingdings"/>
              </a:rPr>
              <a:t>	</a:t>
            </a:r>
            <a:endParaRPr lang="en-US" dirty="0"/>
          </a:p>
          <a:p>
            <a:pPr defTabSz="462641">
              <a:defRPr/>
            </a:pPr>
            <a:r>
              <a:rPr lang="en-US" dirty="0"/>
              <a:t>An </a:t>
            </a:r>
            <a:r>
              <a:rPr lang="en-US" dirty="0" err="1"/>
              <a:t>FWD</a:t>
            </a:r>
            <a:r>
              <a:rPr lang="en-US" dirty="0"/>
              <a:t> Calibration Video explaining the process and importance of calibrating an </a:t>
            </a:r>
            <a:r>
              <a:rPr lang="en-US" dirty="0" err="1"/>
              <a:t>FWD</a:t>
            </a:r>
            <a:r>
              <a:rPr lang="en-US" dirty="0"/>
              <a:t> </a:t>
            </a:r>
          </a:p>
          <a:p>
            <a:pPr defTabSz="462641">
              <a:defRPr/>
            </a:pPr>
            <a:r>
              <a:rPr lang="en-US" b="1" i="1" baseline="0" dirty="0" smtClean="0">
                <a:sym typeface="Wingdings"/>
              </a:rPr>
              <a:t>	</a:t>
            </a:r>
          </a:p>
          <a:p>
            <a:pPr defTabSz="462641">
              <a:defRPr/>
            </a:pPr>
            <a:r>
              <a:rPr lang="en-US" dirty="0">
                <a:sym typeface="Wingdings"/>
              </a:rPr>
              <a:t>The </a:t>
            </a:r>
            <a:r>
              <a:rPr lang="en-US" dirty="0" err="1">
                <a:sym typeface="Wingdings"/>
              </a:rPr>
              <a:t>LTPP</a:t>
            </a:r>
            <a:r>
              <a:rPr lang="en-US" dirty="0">
                <a:sym typeface="Wingdings"/>
              </a:rPr>
              <a:t> Distress Identification Manual (aka </a:t>
            </a:r>
            <a:r>
              <a:rPr lang="en-US" dirty="0" err="1">
                <a:sym typeface="Wingdings"/>
              </a:rPr>
              <a:t>LTPP</a:t>
            </a:r>
            <a:r>
              <a:rPr lang="en-US" dirty="0">
                <a:sym typeface="Wingdings"/>
              </a:rPr>
              <a:t>-DIM)</a:t>
            </a:r>
          </a:p>
          <a:p>
            <a:pPr defTabSz="462641">
              <a:defRPr/>
            </a:pPr>
            <a:r>
              <a:rPr lang="en-US" b="1" i="1" baseline="0" dirty="0" smtClean="0">
                <a:sym typeface="Wingdings"/>
              </a:rPr>
              <a:t>	</a:t>
            </a:r>
          </a:p>
          <a:p>
            <a:pPr defTabSz="462641">
              <a:defRPr/>
            </a:pPr>
            <a:r>
              <a:rPr lang="en-US" dirty="0"/>
              <a:t>And </a:t>
            </a:r>
            <a:r>
              <a:rPr lang="en-US" dirty="0" err="1"/>
              <a:t>InfoPave</a:t>
            </a:r>
            <a:r>
              <a:rPr lang="en-US" dirty="0"/>
              <a:t> Mobile, for fast and easy on-the-go access to </a:t>
            </a:r>
            <a:r>
              <a:rPr lang="en-US" dirty="0" err="1"/>
              <a:t>LTPP</a:t>
            </a:r>
            <a:r>
              <a:rPr lang="en-US" dirty="0"/>
              <a:t> </a:t>
            </a:r>
            <a:r>
              <a:rPr lang="en-US" dirty="0" err="1"/>
              <a:t>InfoPave</a:t>
            </a:r>
            <a:endParaRPr lang="en-CA" dirty="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dirty="0" smtClean="0"/>
          </a:p>
          <a:p>
            <a:pPr defTabSz="462641"/>
            <a:endParaRPr lang="en-CA" dirty="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40</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LIBRARY</a:t>
            </a:r>
          </a:p>
          <a:p>
            <a:pPr defTabSz="462641">
              <a:defRPr/>
            </a:pPr>
            <a:endParaRPr lang="en-US" dirty="0"/>
          </a:p>
          <a:p>
            <a:pPr defTabSz="462641"/>
            <a:r>
              <a:rPr lang="en-US" dirty="0" smtClean="0"/>
              <a:t>The </a:t>
            </a:r>
            <a:r>
              <a:rPr lang="en-US" dirty="0" err="1" smtClean="0"/>
              <a:t>InfoPave</a:t>
            </a:r>
            <a:r>
              <a:rPr lang="en-US" dirty="0" smtClean="0"/>
              <a:t> Library provides users access to an extensive set of </a:t>
            </a:r>
            <a:r>
              <a:rPr lang="en-US" dirty="0" err="1" smtClean="0"/>
              <a:t>LTPP</a:t>
            </a:r>
            <a:r>
              <a:rPr lang="en-US" dirty="0" smtClean="0"/>
              <a:t> documents, such as:</a:t>
            </a:r>
          </a:p>
          <a:p>
            <a:pPr defTabSz="462641"/>
            <a:r>
              <a:rPr lang="en-US" b="1" i="1" baseline="0" dirty="0" smtClean="0">
                <a:latin typeface="+mn-lt"/>
                <a:sym typeface="Wingdings"/>
              </a:rPr>
              <a:t>	</a:t>
            </a:r>
            <a:endParaRPr lang="en-US" b="0" i="0" dirty="0" smtClean="0">
              <a:latin typeface="+mn-lt"/>
            </a:endParaRPr>
          </a:p>
          <a:p>
            <a:pPr defTabSz="462641">
              <a:defRPr/>
            </a:pPr>
            <a:r>
              <a:rPr lang="en-US"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Program Documentation, which contains publications such as Experiment Designs, and Construction Reports</a:t>
            </a:r>
            <a:endParaRPr lang="en-CA"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ndParaRPr>
          </a:p>
          <a:p>
            <a:pPr defTabSz="462641"/>
            <a:r>
              <a:rPr lang="en-US" b="1" i="1" baseline="0" dirty="0" smtClean="0">
                <a:latin typeface="+mn-lt"/>
                <a:sym typeface="Wingdings"/>
              </a:rPr>
              <a:t>	</a:t>
            </a:r>
            <a:endParaRPr lang="en-US" b="0" i="0" dirty="0" smtClean="0">
              <a:latin typeface="+mn-lt"/>
            </a:endParaRPr>
          </a:p>
          <a:p>
            <a:pPr defTabSz="462641">
              <a:defRPr/>
            </a:pPr>
            <a:r>
              <a:rPr lang="en-US"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Research Reports, which contains reports on the findings of analysis of </a:t>
            </a:r>
            <a:r>
              <a:rPr lang="en-US" spc="51"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LTPP</a:t>
            </a:r>
            <a:r>
              <a:rPr lang="en-US"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 data</a:t>
            </a:r>
          </a:p>
          <a:p>
            <a:pPr defTabSz="462641"/>
            <a:r>
              <a:rPr lang="en-US" b="1" i="1" baseline="0" dirty="0" smtClean="0">
                <a:latin typeface="+mn-lt"/>
                <a:sym typeface="Wingdings"/>
              </a:rPr>
              <a:t>	</a:t>
            </a:r>
            <a:endParaRPr lang="en-US" b="0" i="0" dirty="0" smtClean="0">
              <a:latin typeface="+mn-lt"/>
            </a:endParaRPr>
          </a:p>
          <a:p>
            <a:pPr defTabSz="462641">
              <a:defRPr/>
            </a:pPr>
            <a:r>
              <a:rPr lang="en-US"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Data Collection Guides, which contains </a:t>
            </a:r>
            <a:r>
              <a:rPr lang="en-US" spc="51"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LTPP</a:t>
            </a:r>
            <a:r>
              <a:rPr lang="en-US"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 data collection documents used both in the laboratory and the field</a:t>
            </a:r>
            <a:endParaRPr lang="en-CA"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ndParaRPr>
          </a:p>
          <a:p>
            <a:pPr defTabSz="462641"/>
            <a:r>
              <a:rPr lang="en-US" b="1" i="1" baseline="0" dirty="0" smtClean="0">
                <a:latin typeface="+mn-lt"/>
                <a:sym typeface="Wingdings"/>
              </a:rPr>
              <a:t>	</a:t>
            </a:r>
            <a:endParaRPr lang="en-US" b="0" i="0" dirty="0" smtClean="0">
              <a:latin typeface="+mn-lt"/>
            </a:endParaRPr>
          </a:p>
          <a:p>
            <a:pPr defTabSz="462641">
              <a:defRPr/>
            </a:pPr>
            <a:r>
              <a:rPr lang="en-US"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And Other Resource Documents, which contains other miscellaneous </a:t>
            </a:r>
            <a:r>
              <a:rPr lang="en-US" spc="51"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LTPP</a:t>
            </a:r>
            <a:r>
              <a:rPr lang="en-US"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 documents and publications, such as Product and Tech Briefs, Brochures, and Forensic Documents</a:t>
            </a:r>
            <a:endParaRPr lang="en-CA"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ndParaRPr>
          </a:p>
          <a:p>
            <a:pPr defTabSz="462641"/>
            <a:r>
              <a:rPr lang="en-US" b="1" i="1" baseline="0" dirty="0" smtClean="0">
                <a:latin typeface="+mn-lt"/>
                <a:sym typeface="Wingdings"/>
              </a:rPr>
              <a:t>	</a:t>
            </a:r>
            <a:endParaRPr lang="en-US" b="0" i="0" baseline="0" dirty="0" smtClean="0">
              <a:latin typeface="+mn-lt"/>
              <a:sym typeface="Wingdings"/>
            </a:endParaRPr>
          </a:p>
          <a:p>
            <a:pPr defTabSz="462641"/>
            <a:r>
              <a:rPr lang="en-US" b="0" i="0" baseline="0" dirty="0" smtClean="0">
                <a:latin typeface="+mn-lt"/>
                <a:sym typeface="Wingdings"/>
              </a:rPr>
              <a:t>The Library Hub also provides access to the </a:t>
            </a:r>
          </a:p>
          <a:p>
            <a:pPr defTabSz="462641"/>
            <a:r>
              <a:rPr lang="en-US" b="1" i="1" baseline="0" dirty="0" smtClean="0">
                <a:latin typeface="+mn-lt"/>
                <a:sym typeface="Wingdings"/>
              </a:rPr>
              <a:t>	</a:t>
            </a:r>
            <a:endParaRPr lang="en-US" b="0" i="0" dirty="0" smtClean="0">
              <a:latin typeface="+mn-lt"/>
            </a:endParaRPr>
          </a:p>
          <a:p>
            <a:pPr defTabSz="462641">
              <a:defRPr/>
            </a:pPr>
            <a:r>
              <a:rPr lang="en-US"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“What’s New” section, where users can read about the latest happenings at the </a:t>
            </a:r>
            <a:r>
              <a:rPr lang="en-US" spc="51"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LTPP</a:t>
            </a:r>
            <a:r>
              <a:rPr lang="en-US"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 program</a:t>
            </a:r>
            <a:endParaRPr lang="en-US" dirty="0" smtClean="0">
              <a:latin typeface="+mn-lt"/>
            </a:endParaRP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41</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NON-</a:t>
            </a:r>
            <a:r>
              <a:rPr lang="en-US" b="1" u="sng" dirty="0" err="1"/>
              <a:t>LTPP</a:t>
            </a:r>
            <a:endParaRPr lang="en-US" b="1" u="sng" dirty="0"/>
          </a:p>
          <a:p>
            <a:pPr defTabSz="462641">
              <a:defRPr/>
            </a:pPr>
            <a:endParaRPr lang="en-US" dirty="0"/>
          </a:p>
          <a:p>
            <a:pPr defTabSz="462641">
              <a:defRPr/>
            </a:pPr>
            <a:r>
              <a:rPr lang="en-US" dirty="0"/>
              <a:t>One of </a:t>
            </a:r>
            <a:r>
              <a:rPr lang="en-US" dirty="0" err="1"/>
              <a:t>InfoPave’s</a:t>
            </a:r>
            <a:r>
              <a:rPr lang="en-US" dirty="0"/>
              <a:t> goals is to become the “Go-To” site for everything pavements – the hosting of Non-</a:t>
            </a:r>
            <a:r>
              <a:rPr lang="en-US" dirty="0" err="1"/>
              <a:t>LTPP</a:t>
            </a:r>
            <a:r>
              <a:rPr lang="en-US" dirty="0"/>
              <a:t> Data is a good start!</a:t>
            </a:r>
          </a:p>
          <a:p>
            <a:pPr defTabSz="462641">
              <a:defRPr/>
            </a:pPr>
            <a:endParaRPr lang="en-US" dirty="0"/>
          </a:p>
          <a:p>
            <a:pPr defTabSz="462641">
              <a:defRPr/>
            </a:pPr>
            <a:r>
              <a:rPr lang="en-US" dirty="0"/>
              <a:t>The Non-</a:t>
            </a:r>
            <a:r>
              <a:rPr lang="en-US" dirty="0" err="1"/>
              <a:t>LTPP</a:t>
            </a:r>
            <a:r>
              <a:rPr lang="en-US" dirty="0"/>
              <a:t> Hub was designed to provide access to data sources other than </a:t>
            </a:r>
            <a:r>
              <a:rPr lang="en-US" dirty="0" err="1"/>
              <a:t>LTPP</a:t>
            </a:r>
            <a:r>
              <a:rPr lang="en-US" dirty="0"/>
              <a:t> that can be used in pavement engineering and research</a:t>
            </a:r>
          </a:p>
          <a:p>
            <a:pPr defTabSz="462641">
              <a:defRPr/>
            </a:pPr>
            <a:r>
              <a:rPr lang="en-US" b="1" i="1" baseline="0" dirty="0" smtClean="0">
                <a:sym typeface="Wingdings"/>
              </a:rPr>
              <a:t>	</a:t>
            </a:r>
            <a:endParaRPr lang="en-US" dirty="0"/>
          </a:p>
          <a:p>
            <a:pPr defTabSz="462641">
              <a:defRPr/>
            </a:pPr>
            <a:r>
              <a:rPr lang="en-US" dirty="0"/>
              <a:t>The Canadian </a:t>
            </a:r>
            <a:r>
              <a:rPr lang="en-US" dirty="0" err="1"/>
              <a:t>LTPP</a:t>
            </a:r>
            <a:r>
              <a:rPr lang="en-US" dirty="0"/>
              <a:t> (C-</a:t>
            </a:r>
            <a:r>
              <a:rPr lang="en-US" dirty="0" err="1"/>
              <a:t>LTPP</a:t>
            </a:r>
            <a:r>
              <a:rPr lang="en-US" dirty="0"/>
              <a:t>) database is the first data source to be added</a:t>
            </a:r>
          </a:p>
          <a:p>
            <a:pPr defTabSz="462641">
              <a:defRPr/>
            </a:pPr>
            <a:r>
              <a:rPr lang="en-US" dirty="0"/>
              <a:t>But s</a:t>
            </a:r>
            <a:r>
              <a:rPr lang="en-US" b="0" i="0" dirty="0" smtClean="0">
                <a:solidFill>
                  <a:srgbClr val="000000"/>
                </a:solidFill>
                <a:effectLst/>
                <a:latin typeface="Arial"/>
              </a:rPr>
              <a:t>everal other data sources are being considered for similar future incorporation in </a:t>
            </a:r>
            <a:r>
              <a:rPr lang="en-US" b="0" i="0" dirty="0" err="1" smtClean="0">
                <a:solidFill>
                  <a:srgbClr val="000000"/>
                </a:solidFill>
                <a:effectLst/>
                <a:latin typeface="Arial"/>
              </a:rPr>
              <a:t>InfoPave</a:t>
            </a:r>
            <a:r>
              <a:rPr lang="en-US" b="0" i="0" dirty="0" smtClean="0">
                <a:solidFill>
                  <a:srgbClr val="000000"/>
                </a:solidFill>
                <a:effectLst/>
                <a:latin typeface="Arial"/>
              </a:rPr>
              <a:t>. These additional sources include but are not limited to:</a:t>
            </a:r>
            <a:endParaRPr lang="en-US" dirty="0"/>
          </a:p>
          <a:p>
            <a:pPr defTabSz="462641">
              <a:defRPr/>
            </a:pPr>
            <a:r>
              <a:rPr lang="en-US" b="1" i="1" baseline="0" dirty="0" smtClean="0">
                <a:sym typeface="Wingdings"/>
              </a:rPr>
              <a:t>	</a:t>
            </a:r>
            <a:endParaRPr lang="en-US" b="0" i="0" dirty="0" smtClean="0">
              <a:solidFill>
                <a:srgbClr val="000000"/>
              </a:solidFill>
              <a:effectLst/>
              <a:latin typeface="Arial"/>
            </a:endParaRPr>
          </a:p>
          <a:p>
            <a:pPr defTabSz="462641"/>
            <a:r>
              <a:rPr lang="en-US" b="0" i="0" dirty="0" smtClean="0">
                <a:solidFill>
                  <a:srgbClr val="000000"/>
                </a:solidFill>
                <a:effectLst/>
                <a:latin typeface="Arial"/>
              </a:rPr>
              <a:t>Accelerated Pavement Testing (APT) data sources, such as </a:t>
            </a:r>
            <a:r>
              <a:rPr lang="en-US" b="0" i="0" dirty="0" err="1" smtClean="0">
                <a:solidFill>
                  <a:srgbClr val="000000"/>
                </a:solidFill>
                <a:effectLst/>
                <a:latin typeface="Arial"/>
              </a:rPr>
              <a:t>WesTrack</a:t>
            </a:r>
            <a:endParaRPr lang="en-US" b="0" i="0" dirty="0" smtClean="0">
              <a:solidFill>
                <a:srgbClr val="000000"/>
              </a:solidFill>
              <a:effectLst/>
              <a:latin typeface="Arial"/>
            </a:endParaRPr>
          </a:p>
          <a:p>
            <a:pPr defTabSz="462641">
              <a:defRPr/>
            </a:pPr>
            <a:r>
              <a:rPr lang="en-US" b="1" i="1" baseline="0" dirty="0" smtClean="0">
                <a:sym typeface="Wingdings"/>
              </a:rPr>
              <a:t>	</a:t>
            </a:r>
            <a:endParaRPr lang="en-US" b="0" i="0" dirty="0" smtClean="0">
              <a:solidFill>
                <a:srgbClr val="000000"/>
              </a:solidFill>
              <a:effectLst/>
              <a:latin typeface="Arial"/>
            </a:endParaRPr>
          </a:p>
          <a:p>
            <a:pPr defTabSz="462641"/>
            <a:r>
              <a:rPr lang="en-US" b="0" i="0" dirty="0" smtClean="0">
                <a:solidFill>
                  <a:srgbClr val="000000"/>
                </a:solidFill>
                <a:effectLst/>
                <a:latin typeface="Arial"/>
              </a:rPr>
              <a:t>And other State or University research data sources</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42</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HELP</a:t>
            </a:r>
          </a:p>
          <a:p>
            <a:pPr defTabSz="462641">
              <a:defRPr/>
            </a:pPr>
            <a:endParaRPr lang="en-US" dirty="0"/>
          </a:p>
          <a:p>
            <a:pPr defTabSz="462641">
              <a:defRPr/>
            </a:pPr>
            <a:r>
              <a:rPr lang="en-US"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The </a:t>
            </a:r>
            <a:r>
              <a:rPr lang="en-US"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InfoPave</a:t>
            </a:r>
            <a:r>
              <a:rPr lang="en-US"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 Help hub, provides users with multiple sources to get the help they require, such as:</a:t>
            </a:r>
          </a:p>
          <a:p>
            <a:pPr defTabSz="462641">
              <a:defRPr/>
            </a:pPr>
            <a:r>
              <a:rPr lang="en-US" b="1" i="1" dirty="0">
                <a:sym typeface="Wingdings"/>
              </a:rPr>
              <a:t>	</a:t>
            </a:r>
            <a:endParaRPr lang="en-US"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a:p>
            <a:pPr defTabSz="462641">
              <a:defRPr/>
            </a:pPr>
            <a:r>
              <a:rPr lang="en-US"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The “How To…” video collection, which are step-by-step instructional videos on “How To” use the various aspects of </a:t>
            </a:r>
            <a:r>
              <a:rPr lang="en-US"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InfoPave</a:t>
            </a:r>
            <a:endParaRPr lang="en-CA"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a:p>
            <a:pPr defTabSz="462641">
              <a:defRPr/>
            </a:pPr>
            <a:r>
              <a:rPr lang="en-US" b="1" i="1" dirty="0">
                <a:sym typeface="Wingdings"/>
              </a:rPr>
              <a:t>	</a:t>
            </a:r>
            <a:endParaRPr lang="en-US" dirty="0"/>
          </a:p>
          <a:p>
            <a:pPr defTabSz="462641">
              <a:defRPr/>
            </a:pPr>
            <a:r>
              <a:rPr lang="en-US"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The Presentations section contains a library of </a:t>
            </a:r>
            <a:r>
              <a:rPr lang="en-US"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LTPP</a:t>
            </a:r>
            <a:r>
              <a:rPr lang="en-US"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 program presentations completed over the years</a:t>
            </a:r>
          </a:p>
          <a:p>
            <a:pPr defTabSz="462641">
              <a:defRPr/>
            </a:pPr>
            <a:r>
              <a:rPr lang="en-US" b="1" i="1" dirty="0">
                <a:sym typeface="Wingdings"/>
              </a:rPr>
              <a:t>	</a:t>
            </a:r>
            <a:endParaRPr lang="en-US" dirty="0"/>
          </a:p>
          <a:p>
            <a:pPr defTabSz="462641">
              <a:defRPr/>
            </a:pPr>
            <a:r>
              <a:rPr lang="en-US"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There is also a “FAQ” section, Frequently Asked Questions, with a collection of questions most frequently asked by users – along with answers to those questions</a:t>
            </a:r>
            <a:endParaRPr lang="en-CA"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a:p>
            <a:pPr defTabSz="462641">
              <a:defRPr/>
            </a:pPr>
            <a:r>
              <a:rPr lang="en-US" b="1" i="1" dirty="0">
                <a:sym typeface="Wingdings"/>
              </a:rPr>
              <a:t>	</a:t>
            </a:r>
            <a:endParaRPr lang="en-US" dirty="0"/>
          </a:p>
          <a:p>
            <a:pPr defTabSz="462641">
              <a:defRPr/>
            </a:pPr>
            <a:r>
              <a:rPr lang="en-US"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The Application Samples, allow you to explore how other users are utilizing </a:t>
            </a:r>
            <a:r>
              <a:rPr lang="en-US"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LTPP</a:t>
            </a:r>
            <a:r>
              <a:rPr lang="en-US"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 </a:t>
            </a:r>
            <a:r>
              <a:rPr lang="en-US"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InfoPave</a:t>
            </a:r>
            <a:r>
              <a:rPr lang="en-US"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 to solve pavement engineering problems</a:t>
            </a:r>
            <a:endParaRPr lang="en-CA"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a:p>
            <a:pPr defTabSz="462641">
              <a:defRPr/>
            </a:pPr>
            <a:r>
              <a:rPr lang="en-US" b="1" i="1" dirty="0">
                <a:sym typeface="Wingdings"/>
              </a:rPr>
              <a:t>	</a:t>
            </a:r>
            <a:endParaRPr lang="en-US" dirty="0"/>
          </a:p>
          <a:p>
            <a:pPr defTabSz="462641">
              <a:defRPr/>
            </a:pPr>
            <a:r>
              <a:rPr lang="en-US"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And if you still cant find the answer your looking for…or if you just prefer to go there right away, there is a Customer Support section, which will put you in direct contact with an </a:t>
            </a:r>
            <a:r>
              <a:rPr lang="en-US"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LTPP</a:t>
            </a:r>
            <a:r>
              <a:rPr lang="en-US"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 </a:t>
            </a:r>
            <a:r>
              <a:rPr lang="en-US"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InfoPave</a:t>
            </a:r>
            <a:r>
              <a:rPr lang="en-US"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 representative</a:t>
            </a:r>
            <a:endParaRPr lang="en-US" dirty="0"/>
          </a:p>
          <a:p>
            <a:pPr defTabSz="462641"/>
            <a:r>
              <a:rPr lang="en-US" b="1" i="1" dirty="0"/>
              <a:t>	PAUSE</a:t>
            </a:r>
          </a:p>
          <a:p>
            <a:pPr defTabSz="462641">
              <a:defRPr/>
            </a:pPr>
            <a:r>
              <a:rPr lang="en-US" b="1" i="1" dirty="0">
                <a:sym typeface="Wingdings"/>
              </a:rPr>
              <a:t>	</a:t>
            </a:r>
            <a:r>
              <a:rPr lang="en-CA" b="1" i="1" dirty="0">
                <a:sym typeface="Wingdings"/>
              </a:rPr>
              <a:t> - NEXT SLIDE</a:t>
            </a:r>
            <a:endParaRPr lang="en-US" b="1" i="1" dirty="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43</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USER FEEDBACK</a:t>
            </a:r>
          </a:p>
          <a:p>
            <a:pPr defTabSz="462641">
              <a:defRPr/>
            </a:pPr>
            <a:endParaRPr lang="en-US" dirty="0"/>
          </a:p>
          <a:p>
            <a:pPr defTabSz="462641">
              <a:defRPr/>
            </a:pPr>
            <a:r>
              <a:rPr lang="en-US" dirty="0"/>
              <a:t>We have received a lot of user feedback on </a:t>
            </a:r>
            <a:r>
              <a:rPr lang="en-US" dirty="0" err="1"/>
              <a:t>InfoPave</a:t>
            </a:r>
            <a:r>
              <a:rPr lang="en-US" dirty="0"/>
              <a:t> over the past year, here are a few examples of what users are saying:</a:t>
            </a:r>
          </a:p>
          <a:p>
            <a:pPr defTabSz="462641">
              <a:defRPr/>
            </a:pPr>
            <a:r>
              <a:rPr lang="en-US" b="1" i="1" baseline="0" dirty="0" smtClean="0">
                <a:sym typeface="Wingdings"/>
              </a:rPr>
              <a:t>	</a:t>
            </a:r>
            <a:endParaRPr lang="en-US" dirty="0"/>
          </a:p>
          <a:p>
            <a:pPr defTabSz="462641">
              <a:defRPr/>
            </a:pPr>
            <a:r>
              <a:rPr lang="en-CA" dirty="0" err="1">
                <a:latin typeface="Century Gothic"/>
                <a:ea typeface="Calibri"/>
                <a:cs typeface="Times New Roman"/>
              </a:rPr>
              <a:t>InfoPave</a:t>
            </a:r>
            <a:r>
              <a:rPr lang="en-CA" dirty="0">
                <a:latin typeface="Century Gothic"/>
                <a:ea typeface="Calibri"/>
                <a:cs typeface="Times New Roman"/>
              </a:rPr>
              <a:t> is vastly more interactive than previous modes of access to </a:t>
            </a:r>
            <a:r>
              <a:rPr lang="en-CA" dirty="0" err="1">
                <a:latin typeface="Century Gothic"/>
                <a:ea typeface="Calibri"/>
                <a:cs typeface="Times New Roman"/>
              </a:rPr>
              <a:t>LTPP</a:t>
            </a:r>
            <a:r>
              <a:rPr lang="en-CA" dirty="0">
                <a:latin typeface="Century Gothic"/>
                <a:ea typeface="Calibri"/>
                <a:cs typeface="Times New Roman"/>
              </a:rPr>
              <a:t> data</a:t>
            </a:r>
            <a:endParaRPr lang="en-CA" sz="1800" dirty="0">
              <a:latin typeface="Times New Roman"/>
              <a:ea typeface="Calibri"/>
            </a:endParaRPr>
          </a:p>
          <a:p>
            <a:pPr defTabSz="462641">
              <a:defRPr/>
            </a:pPr>
            <a:r>
              <a:rPr lang="en-US" b="1" i="1" baseline="0" dirty="0" smtClean="0">
                <a:sym typeface="Wingdings"/>
              </a:rPr>
              <a:t>	</a:t>
            </a:r>
            <a:endParaRPr lang="en-CA" dirty="0">
              <a:latin typeface="Century Gothic"/>
              <a:ea typeface="Calibri"/>
              <a:cs typeface="Times New Roman"/>
            </a:endParaRPr>
          </a:p>
          <a:p>
            <a:pPr defTabSz="462641">
              <a:defRPr/>
            </a:pPr>
            <a:r>
              <a:rPr lang="en-CA" dirty="0" err="1">
                <a:latin typeface="Century Gothic"/>
                <a:ea typeface="Calibri"/>
                <a:cs typeface="Times New Roman"/>
              </a:rPr>
              <a:t>InfoPave</a:t>
            </a:r>
            <a:r>
              <a:rPr lang="en-CA" dirty="0">
                <a:latin typeface="Century Gothic"/>
                <a:ea typeface="Calibri"/>
                <a:cs typeface="Times New Roman"/>
              </a:rPr>
              <a:t> encourages browsing of </a:t>
            </a:r>
            <a:r>
              <a:rPr lang="en-CA" dirty="0" err="1">
                <a:latin typeface="Century Gothic"/>
                <a:ea typeface="Calibri"/>
                <a:cs typeface="Times New Roman"/>
              </a:rPr>
              <a:t>LTPP</a:t>
            </a:r>
            <a:r>
              <a:rPr lang="en-CA" dirty="0">
                <a:latin typeface="Century Gothic"/>
                <a:ea typeface="Calibri"/>
                <a:cs typeface="Times New Roman"/>
              </a:rPr>
              <a:t> data for inspiration</a:t>
            </a:r>
            <a:endParaRPr lang="en-CA" sz="1800" dirty="0">
              <a:latin typeface="Times New Roman"/>
              <a:ea typeface="Calibri"/>
            </a:endParaRPr>
          </a:p>
          <a:p>
            <a:pPr defTabSz="462641">
              <a:defRPr/>
            </a:pPr>
            <a:r>
              <a:rPr lang="en-US" sz="1800" b="1" i="1" dirty="0">
                <a:sym typeface="Wingdings"/>
              </a:rPr>
              <a:t>	</a:t>
            </a:r>
            <a:endParaRPr lang="en-CA" sz="1800" dirty="0">
              <a:latin typeface="Times New Roman"/>
              <a:ea typeface="Calibri"/>
            </a:endParaRPr>
          </a:p>
          <a:p>
            <a:pPr defTabSz="462641">
              <a:defRPr/>
            </a:pPr>
            <a:r>
              <a:rPr lang="en-CA" dirty="0" err="1">
                <a:latin typeface="Century Gothic"/>
                <a:ea typeface="Calibri"/>
                <a:cs typeface="Times New Roman"/>
              </a:rPr>
              <a:t>InfoPave</a:t>
            </a:r>
            <a:r>
              <a:rPr lang="en-CA" dirty="0">
                <a:latin typeface="Century Gothic"/>
                <a:ea typeface="Calibri"/>
                <a:cs typeface="Times New Roman"/>
              </a:rPr>
              <a:t> is great for those who are not </a:t>
            </a:r>
            <a:r>
              <a:rPr lang="en-CA" dirty="0" err="1">
                <a:latin typeface="Century Gothic"/>
                <a:ea typeface="Calibri"/>
                <a:cs typeface="Times New Roman"/>
              </a:rPr>
              <a:t>LTPP</a:t>
            </a:r>
            <a:r>
              <a:rPr lang="en-CA" dirty="0">
                <a:latin typeface="Century Gothic"/>
                <a:ea typeface="Calibri"/>
                <a:cs typeface="Times New Roman"/>
              </a:rPr>
              <a:t> data experts, </a:t>
            </a:r>
            <a:r>
              <a:rPr lang="en-CA" dirty="0" err="1">
                <a:latin typeface="Century Gothic"/>
                <a:ea typeface="Calibri"/>
                <a:cs typeface="Times New Roman"/>
              </a:rPr>
              <a:t>InfoPave</a:t>
            </a:r>
            <a:r>
              <a:rPr lang="en-CA" dirty="0">
                <a:latin typeface="Century Gothic"/>
                <a:ea typeface="Calibri"/>
                <a:cs typeface="Times New Roman"/>
              </a:rPr>
              <a:t> has been tailored for EVERYONE!</a:t>
            </a:r>
          </a:p>
          <a:p>
            <a:pPr defTabSz="462641">
              <a:defRPr/>
            </a:pPr>
            <a:r>
              <a:rPr lang="en-US" b="1" i="1" baseline="0" dirty="0" smtClean="0">
                <a:sym typeface="Wingdings"/>
              </a:rPr>
              <a:t>	</a:t>
            </a:r>
          </a:p>
          <a:p>
            <a:pPr defTabSz="462641">
              <a:defRPr/>
            </a:pPr>
            <a:r>
              <a:rPr lang="en-US" b="1" i="1" baseline="0" dirty="0" smtClean="0">
                <a:sym typeface="Wingdings"/>
              </a:rPr>
              <a:t>	</a:t>
            </a:r>
            <a:endParaRPr lang="en-US" dirty="0">
              <a:latin typeface="Century Gothic"/>
              <a:ea typeface="Calibri"/>
              <a:cs typeface="Times New Roman"/>
            </a:endParaRPr>
          </a:p>
          <a:p>
            <a:pPr defTabSz="462641">
              <a:defRPr/>
            </a:pPr>
            <a:r>
              <a:rPr lang="en-US" dirty="0">
                <a:latin typeface="Century Gothic"/>
                <a:ea typeface="Calibri"/>
                <a:cs typeface="Times New Roman"/>
              </a:rPr>
              <a:t>What do you think of </a:t>
            </a:r>
            <a:r>
              <a:rPr lang="en-US" dirty="0" err="1">
                <a:latin typeface="Century Gothic"/>
                <a:ea typeface="Calibri"/>
                <a:cs typeface="Times New Roman"/>
              </a:rPr>
              <a:t>LTPP</a:t>
            </a:r>
            <a:r>
              <a:rPr lang="en-US" dirty="0">
                <a:latin typeface="Century Gothic"/>
                <a:ea typeface="Calibri"/>
                <a:cs typeface="Times New Roman"/>
              </a:rPr>
              <a:t> </a:t>
            </a:r>
            <a:r>
              <a:rPr lang="en-US" dirty="0" err="1">
                <a:latin typeface="Century Gothic"/>
                <a:ea typeface="Calibri"/>
                <a:cs typeface="Times New Roman"/>
              </a:rPr>
              <a:t>InfoPave</a:t>
            </a:r>
            <a:r>
              <a:rPr lang="en-US" dirty="0">
                <a:latin typeface="Century Gothic"/>
                <a:ea typeface="Calibri"/>
                <a:cs typeface="Times New Roman"/>
              </a:rPr>
              <a:t>?</a:t>
            </a:r>
          </a:p>
          <a:p>
            <a:pPr defTabSz="462641">
              <a:defRPr/>
            </a:pPr>
            <a:r>
              <a:rPr lang="en-US" b="1" i="1" baseline="0" dirty="0" smtClean="0">
                <a:sym typeface="Wingdings"/>
              </a:rPr>
              <a:t>	</a:t>
            </a:r>
            <a:endParaRPr lang="en-US" dirty="0">
              <a:latin typeface="Century Gothic"/>
              <a:ea typeface="Calibri"/>
              <a:cs typeface="Times New Roman"/>
            </a:endParaRPr>
          </a:p>
          <a:p>
            <a:pPr defTabSz="462641">
              <a:defRPr/>
            </a:pPr>
            <a:r>
              <a:rPr lang="en-US" dirty="0">
                <a:latin typeface="Century Gothic"/>
                <a:ea typeface="Calibri"/>
                <a:cs typeface="Times New Roman"/>
              </a:rPr>
              <a:t>…Let Us Know!</a:t>
            </a:r>
          </a:p>
          <a:p>
            <a:pPr defTabSz="462641">
              <a:defRPr/>
            </a:pPr>
            <a:r>
              <a:rPr lang="en-US" b="1" i="1" baseline="0" dirty="0" smtClean="0">
                <a:sym typeface="Wingdings"/>
              </a:rPr>
              <a:t>	</a:t>
            </a:r>
            <a:endParaRPr lang="en-US" dirty="0">
              <a:latin typeface="Century Gothic"/>
              <a:ea typeface="Calibri"/>
              <a:cs typeface="Times New Roman"/>
            </a:endParaRPr>
          </a:p>
          <a:p>
            <a:pPr defTabSz="462641">
              <a:defRPr/>
            </a:pPr>
            <a:r>
              <a:rPr lang="en-US" dirty="0">
                <a:latin typeface="Century Gothic"/>
                <a:ea typeface="Calibri"/>
                <a:cs typeface="Times New Roman"/>
              </a:rPr>
              <a:t>What you like and what we can improve, user feedback is important and is highly valued at the </a:t>
            </a:r>
            <a:r>
              <a:rPr lang="en-US" dirty="0" err="1">
                <a:latin typeface="Century Gothic"/>
                <a:ea typeface="Calibri"/>
                <a:cs typeface="Times New Roman"/>
              </a:rPr>
              <a:t>LTPP</a:t>
            </a:r>
            <a:r>
              <a:rPr lang="en-US" dirty="0">
                <a:latin typeface="Century Gothic"/>
                <a:ea typeface="Calibri"/>
                <a:cs typeface="Times New Roman"/>
              </a:rPr>
              <a:t> program</a:t>
            </a:r>
            <a:endParaRPr lang="en-US" dirty="0" smtClean="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44</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err="1">
                <a:latin typeface="Arial" pitchFamily="34" charset="0"/>
                <a:cs typeface="Arial" pitchFamily="34" charset="0"/>
              </a:rPr>
              <a:t>INFOPAVE</a:t>
            </a:r>
            <a:r>
              <a:rPr lang="en-US" b="1" u="sng" dirty="0">
                <a:latin typeface="Arial" pitchFamily="34" charset="0"/>
                <a:cs typeface="Arial" pitchFamily="34" charset="0"/>
              </a:rPr>
              <a:t> - WEBSITE</a:t>
            </a:r>
          </a:p>
          <a:p>
            <a:pPr defTabSz="462641"/>
            <a:r>
              <a:rPr lang="en-US" b="1" i="1" baseline="0" dirty="0" smtClean="0">
                <a:sym typeface="Wingdings"/>
              </a:rPr>
              <a:t>	</a:t>
            </a:r>
          </a:p>
          <a:p>
            <a:pPr defTabSz="462641"/>
            <a:r>
              <a:rPr lang="en-US" b="1" i="1" baseline="0" dirty="0" smtClean="0">
                <a:sym typeface="Wingdings"/>
              </a:rPr>
              <a:t>	</a:t>
            </a:r>
            <a:endParaRPr lang="en-CA" dirty="0"/>
          </a:p>
          <a:p>
            <a:pPr defTabSz="462641"/>
            <a:r>
              <a:rPr lang="en-US" dirty="0"/>
              <a:t>With </a:t>
            </a:r>
            <a:r>
              <a:rPr lang="en-US" dirty="0" err="1"/>
              <a:t>LTPP</a:t>
            </a:r>
            <a:r>
              <a:rPr lang="en-US" dirty="0"/>
              <a:t> </a:t>
            </a:r>
            <a:r>
              <a:rPr lang="en-US" dirty="0" err="1"/>
              <a:t>InfoPave</a:t>
            </a:r>
            <a:r>
              <a:rPr lang="en-US" dirty="0"/>
              <a:t>, </a:t>
            </a:r>
            <a:r>
              <a:rPr lang="en-US" dirty="0" err="1"/>
              <a:t>LTPP</a:t>
            </a:r>
            <a:r>
              <a:rPr lang="en-US" dirty="0"/>
              <a:t> data are at users’ fingertips, allowing them to obtain the right data efficiently and effectively </a:t>
            </a:r>
          </a:p>
          <a:p>
            <a:pPr defTabSz="462641"/>
            <a:r>
              <a:rPr lang="en-US" b="1" i="1" baseline="0" dirty="0" smtClean="0">
                <a:sym typeface="Wingdings"/>
              </a:rPr>
              <a:t>	</a:t>
            </a:r>
            <a:endParaRPr lang="en-US" dirty="0"/>
          </a:p>
          <a:p>
            <a:pPr defTabSz="462641">
              <a:defRPr/>
            </a:pPr>
            <a:r>
              <a:rPr lang="en-CA" dirty="0">
                <a:latin typeface="Century Gothic"/>
                <a:ea typeface="Calibri"/>
                <a:cs typeface="Times New Roman"/>
              </a:rPr>
              <a:t>The </a:t>
            </a:r>
            <a:r>
              <a:rPr lang="en-CA" dirty="0" err="1">
                <a:latin typeface="Century Gothic"/>
                <a:ea typeface="Calibri"/>
                <a:cs typeface="Times New Roman"/>
              </a:rPr>
              <a:t>LTPP</a:t>
            </a:r>
            <a:r>
              <a:rPr lang="en-CA" dirty="0">
                <a:latin typeface="Century Gothic"/>
                <a:ea typeface="Calibri"/>
                <a:cs typeface="Times New Roman"/>
              </a:rPr>
              <a:t> </a:t>
            </a:r>
            <a:r>
              <a:rPr lang="en-CA" dirty="0" err="1">
                <a:latin typeface="Century Gothic"/>
                <a:ea typeface="Calibri"/>
                <a:cs typeface="Times New Roman"/>
              </a:rPr>
              <a:t>InfoPave</a:t>
            </a:r>
            <a:r>
              <a:rPr lang="en-CA" dirty="0">
                <a:latin typeface="Century Gothic"/>
                <a:ea typeface="Calibri"/>
                <a:cs typeface="Times New Roman"/>
              </a:rPr>
              <a:t> represents a complete body of knowledge, not just data</a:t>
            </a:r>
          </a:p>
          <a:p>
            <a:pPr defTabSz="462641">
              <a:defRPr/>
            </a:pPr>
            <a:r>
              <a:rPr lang="en-US" b="1" i="1" baseline="0" dirty="0" smtClean="0">
                <a:sym typeface="Wingdings"/>
              </a:rPr>
              <a:t>	</a:t>
            </a:r>
            <a:endParaRPr lang="en-US" dirty="0">
              <a:latin typeface="Century Gothic"/>
              <a:ea typeface="Calibri"/>
              <a:cs typeface="Times New Roman"/>
            </a:endParaRPr>
          </a:p>
          <a:p>
            <a:pPr defTabSz="462641">
              <a:defRPr/>
            </a:pPr>
            <a:r>
              <a:rPr lang="en-CA" sz="1800" dirty="0">
                <a:latin typeface="Century Gothic"/>
                <a:ea typeface="Calibri"/>
                <a:cs typeface="Times New Roman"/>
              </a:rPr>
              <a:t>With the 2014 data collection cycle completed, a dataset reflecting over two-and-a-half decades of data collection will soon be available</a:t>
            </a:r>
            <a:endParaRPr lang="en-CA" sz="2800" dirty="0">
              <a:latin typeface="Times New Roman"/>
              <a:ea typeface="Calibri"/>
            </a:endParaRPr>
          </a:p>
          <a:p>
            <a:pPr defTabSz="462641"/>
            <a:r>
              <a:rPr lang="en-US" b="1" i="1" baseline="0" dirty="0" smtClean="0">
                <a:sym typeface="Wingdings"/>
              </a:rPr>
              <a:t>	</a:t>
            </a:r>
            <a:endParaRPr lang="en-US" dirty="0"/>
          </a:p>
          <a:p>
            <a:pPr defTabSz="462641"/>
            <a:r>
              <a:rPr lang="en-CA" dirty="0">
                <a:latin typeface="Century Gothic"/>
                <a:ea typeface="Calibri"/>
                <a:cs typeface="Times New Roman"/>
              </a:rPr>
              <a:t>The Next </a:t>
            </a:r>
            <a:r>
              <a:rPr lang="en-CA" dirty="0" err="1">
                <a:latin typeface="Century Gothic"/>
                <a:ea typeface="Calibri"/>
                <a:cs typeface="Times New Roman"/>
              </a:rPr>
              <a:t>LTPP</a:t>
            </a:r>
            <a:r>
              <a:rPr lang="en-CA" dirty="0">
                <a:latin typeface="Century Gothic"/>
                <a:ea typeface="Calibri"/>
                <a:cs typeface="Times New Roman"/>
              </a:rPr>
              <a:t> Data release is scheduled to go live on </a:t>
            </a:r>
            <a:r>
              <a:rPr lang="en-CA" dirty="0" err="1">
                <a:latin typeface="Century Gothic"/>
                <a:ea typeface="Calibri"/>
                <a:cs typeface="Times New Roman"/>
              </a:rPr>
              <a:t>InfoPave</a:t>
            </a:r>
            <a:r>
              <a:rPr lang="en-CA" dirty="0">
                <a:latin typeface="Century Gothic"/>
                <a:ea typeface="Calibri"/>
                <a:cs typeface="Times New Roman"/>
              </a:rPr>
              <a:t> on</a:t>
            </a:r>
          </a:p>
          <a:p>
            <a:pPr defTabSz="462641"/>
            <a:r>
              <a:rPr lang="en-US" b="1" i="1" baseline="0" dirty="0" smtClean="0">
                <a:sym typeface="Wingdings"/>
              </a:rPr>
              <a:t>	</a:t>
            </a:r>
            <a:endParaRPr lang="en-CA" dirty="0">
              <a:latin typeface="Century Gothic"/>
              <a:ea typeface="Calibri"/>
              <a:cs typeface="Times New Roman"/>
            </a:endParaRPr>
          </a:p>
          <a:p>
            <a:pPr defTabSz="462641"/>
            <a:r>
              <a:rPr lang="en-CA" dirty="0">
                <a:latin typeface="Century Gothic"/>
                <a:ea typeface="Calibri"/>
                <a:cs typeface="Times New Roman"/>
              </a:rPr>
              <a:t>June 30, 2015</a:t>
            </a:r>
          </a:p>
          <a:p>
            <a:pPr defTabSz="462641"/>
            <a:r>
              <a:rPr lang="en-US" b="1" i="1" baseline="0" dirty="0" smtClean="0">
                <a:sym typeface="Wingdings"/>
              </a:rPr>
              <a:t>	</a:t>
            </a:r>
            <a:endParaRPr lang="en-US" dirty="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45</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Missouri SECTIONS UPDATE</a:t>
            </a:r>
          </a:p>
          <a:p>
            <a:endParaRPr lang="en-US" dirty="0" smtClean="0"/>
          </a:p>
          <a:p>
            <a:r>
              <a:rPr lang="en-US" dirty="0" smtClean="0"/>
              <a:t>In</a:t>
            </a:r>
            <a:r>
              <a:rPr lang="en-US" baseline="0" dirty="0" smtClean="0"/>
              <a:t> the next Section we will look at the </a:t>
            </a:r>
            <a:r>
              <a:rPr lang="en-US" baseline="0" dirty="0" err="1" smtClean="0"/>
              <a:t>LTPP</a:t>
            </a:r>
            <a:r>
              <a:rPr lang="en-US" baseline="0" dirty="0" smtClean="0"/>
              <a:t> test sections in Missouri and provide an update on them</a:t>
            </a:r>
            <a:endParaRPr lang="en-US" dirty="0" smtClean="0"/>
          </a:p>
          <a:p>
            <a:r>
              <a:rPr lang="en-US" b="1" i="1" baseline="0" dirty="0" smtClean="0"/>
              <a:t>PAUSE</a:t>
            </a:r>
          </a:p>
          <a:p>
            <a:pPr defTabSz="92528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46</a:t>
            </a:fld>
            <a:endParaRPr lang="en-CA">
              <a:solidFill>
                <a:prstClr val="black"/>
              </a:solidFill>
            </a:endParaRPr>
          </a:p>
        </p:txBody>
      </p:sp>
    </p:spTree>
    <p:extLst>
      <p:ext uri="{BB962C8B-B14F-4D97-AF65-F5344CB8AC3E}">
        <p14:creationId xmlns:p14="http://schemas.microsoft.com/office/powerpoint/2010/main" val="2346580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ACTIVE &amp; CLOSED</a:t>
            </a:r>
          </a:p>
          <a:p>
            <a:pPr defTabSz="462641"/>
            <a:endParaRPr lang="en-US" dirty="0" smtClean="0"/>
          </a:p>
          <a:p>
            <a:pPr defTabSz="462641"/>
            <a:r>
              <a:rPr lang="en-US" dirty="0" smtClean="0"/>
              <a:t>We’ll start off by reviewing the active and closed test</a:t>
            </a:r>
            <a:r>
              <a:rPr lang="en-US" baseline="0" dirty="0" smtClean="0"/>
              <a:t> sections</a:t>
            </a:r>
          </a:p>
          <a:p>
            <a:pPr defTabSz="462641"/>
            <a:r>
              <a:rPr lang="en-US" b="1" i="1" baseline="0" dirty="0" smtClean="0">
                <a:sym typeface="Wingdings"/>
              </a:rPr>
              <a:t>	</a:t>
            </a:r>
            <a:endParaRPr lang="en-US" dirty="0" smtClean="0"/>
          </a:p>
          <a:p>
            <a:pPr defTabSz="462641"/>
            <a:r>
              <a:rPr lang="en-US" dirty="0" smtClean="0"/>
              <a:t>Missouri at it’s peek had 18 </a:t>
            </a:r>
            <a:r>
              <a:rPr lang="en-US" dirty="0" err="1" smtClean="0"/>
              <a:t>LTPP</a:t>
            </a:r>
            <a:r>
              <a:rPr lang="en-US" dirty="0" smtClean="0"/>
              <a:t> test sections</a:t>
            </a:r>
          </a:p>
          <a:p>
            <a:pPr defTabSz="462641">
              <a:defRPr/>
            </a:pPr>
            <a:r>
              <a:rPr lang="en-US" b="1" i="1" baseline="0" dirty="0" smtClean="0">
                <a:sym typeface="Wingdings"/>
              </a:rPr>
              <a:t>	</a:t>
            </a:r>
            <a:endParaRPr lang="en-US" dirty="0" smtClean="0"/>
          </a:p>
          <a:p>
            <a:pPr defTabSz="462641">
              <a:defRPr/>
            </a:pPr>
            <a:r>
              <a:rPr lang="en-US" dirty="0" smtClean="0"/>
              <a:t>over</a:t>
            </a:r>
            <a:r>
              <a:rPr lang="en-US" baseline="0" dirty="0" smtClean="0"/>
              <a:t> the years, 17 of those sections have been placed out of study</a:t>
            </a:r>
          </a:p>
          <a:p>
            <a:pPr defTabSz="462641">
              <a:defRPr/>
            </a:pPr>
            <a:r>
              <a:rPr lang="en-US" b="1" i="1" baseline="0" dirty="0" smtClean="0">
                <a:sym typeface="Wingdings"/>
              </a:rPr>
              <a:t>	</a:t>
            </a:r>
            <a:endParaRPr lang="en-US" dirty="0" smtClean="0"/>
          </a:p>
          <a:p>
            <a:pPr defTabSz="462641"/>
            <a:r>
              <a:rPr lang="en-US" baseline="0" dirty="0" smtClean="0"/>
              <a:t>and only 1 active test section remains in Missouri</a:t>
            </a:r>
            <a:endParaRPr lang="en-US" dirty="0" smtClean="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47</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TEST SECTIONS</a:t>
            </a:r>
          </a:p>
          <a:p>
            <a:endParaRPr lang="en-US" dirty="0" smtClean="0"/>
          </a:p>
          <a:p>
            <a:r>
              <a:rPr lang="en-US" dirty="0" smtClean="0"/>
              <a:t>Here is an overview of all 18 Missouri </a:t>
            </a:r>
            <a:r>
              <a:rPr lang="en-US" dirty="0" err="1" smtClean="0"/>
              <a:t>LTPP</a:t>
            </a:r>
            <a:r>
              <a:rPr lang="en-US" baseline="0" dirty="0" smtClean="0"/>
              <a:t> test Sections</a:t>
            </a:r>
          </a:p>
          <a:p>
            <a:endParaRPr lang="en-US" baseline="0" dirty="0" smtClean="0"/>
          </a:p>
          <a:p>
            <a:r>
              <a:rPr lang="en-US" baseline="0" dirty="0" smtClean="0"/>
              <a:t>Highlighting the 1 active Section, which is currently a GPS-6B experiment</a:t>
            </a:r>
            <a:endParaRPr lang="en-US" dirty="0" smtClean="0"/>
          </a:p>
          <a:p>
            <a:r>
              <a:rPr lang="en-US" b="1" i="1" baseline="0" dirty="0" smtClean="0"/>
              <a:t>PAUSE</a:t>
            </a:r>
          </a:p>
          <a:p>
            <a:pPr defTabSz="92528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48</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SITE LOCATIONS</a:t>
            </a:r>
          </a:p>
          <a:p>
            <a:endParaRPr lang="en-US" dirty="0" smtClean="0"/>
          </a:p>
          <a:p>
            <a:r>
              <a:rPr lang="en-US" dirty="0" smtClean="0"/>
              <a:t>This is a</a:t>
            </a:r>
            <a:r>
              <a:rPr lang="en-US" baseline="0" dirty="0" smtClean="0"/>
              <a:t> map </a:t>
            </a:r>
            <a:r>
              <a:rPr lang="en-US" dirty="0" smtClean="0"/>
              <a:t>of the </a:t>
            </a:r>
            <a:r>
              <a:rPr lang="en-US" dirty="0" err="1" smtClean="0"/>
              <a:t>LTPP</a:t>
            </a:r>
            <a:r>
              <a:rPr lang="en-US" dirty="0" smtClean="0"/>
              <a:t> Missouri test sections</a:t>
            </a:r>
          </a:p>
          <a:p>
            <a:endParaRPr lang="en-US" dirty="0" smtClean="0"/>
          </a:p>
          <a:p>
            <a:r>
              <a:rPr lang="en-US" b="1" i="1" baseline="0" dirty="0" smtClean="0"/>
              <a:t>PAUSE</a:t>
            </a:r>
          </a:p>
          <a:p>
            <a:pPr defTabSz="92528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49</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CARLOS LEAL</a:t>
            </a:r>
          </a:p>
          <a:p>
            <a:endParaRPr lang="en-US" dirty="0" smtClean="0"/>
          </a:p>
          <a:p>
            <a:r>
              <a:rPr lang="en-US" dirty="0" smtClean="0"/>
              <a:t>And lastly, myself</a:t>
            </a:r>
            <a:endParaRPr lang="en-US" b="1" i="1" baseline="0" dirty="0" smtClean="0"/>
          </a:p>
          <a:p>
            <a:pPr marL="462641" lvl="1" defTabSz="925281">
              <a:defRPr/>
            </a:pPr>
            <a:r>
              <a:rPr lang="en-US" b="1" i="1" baseline="0" dirty="0" smtClean="0">
                <a:sym typeface="Wingdings"/>
              </a:rPr>
              <a:t></a:t>
            </a:r>
            <a:endParaRPr lang="en-US" b="1" i="1" baseline="0" dirty="0" smtClean="0"/>
          </a:p>
          <a:p>
            <a:r>
              <a:rPr lang="en-US" dirty="0" smtClean="0"/>
              <a:t>Carlos Leal</a:t>
            </a:r>
          </a:p>
          <a:p>
            <a:pPr defTabSz="925281">
              <a:defRPr/>
            </a:pPr>
            <a:r>
              <a:rPr lang="en-US" dirty="0" smtClean="0"/>
              <a:t>I am also from the North Central Regional Office of the LTPP program</a:t>
            </a:r>
            <a:endParaRPr lang="en-US" baseline="0" dirty="0" smtClean="0"/>
          </a:p>
          <a:p>
            <a:pPr defTabSz="925281">
              <a:defRPr/>
            </a:pPr>
            <a:r>
              <a:rPr lang="en-US" baseline="0" dirty="0" smtClean="0"/>
              <a:t>And I am the Database Manager</a:t>
            </a:r>
          </a:p>
          <a:p>
            <a:pPr defTabSz="925281">
              <a:defRPr/>
            </a:pPr>
            <a:r>
              <a:rPr lang="en-US" baseline="0" dirty="0" smtClean="0"/>
              <a:t>I have been with the LTPP program for five years now…so I still have much to learn from these two!</a:t>
            </a:r>
          </a:p>
          <a:p>
            <a:pPr defTabSz="925281">
              <a:defRPr/>
            </a:pPr>
            <a:endParaRPr lang="en-US" baseline="0" dirty="0" smtClean="0"/>
          </a:p>
          <a:p>
            <a:pPr defTabSz="925281">
              <a:defRPr/>
            </a:pPr>
            <a:r>
              <a:rPr lang="en-US" baseline="0" dirty="0" smtClean="0"/>
              <a:t>Now if we could go around the room quickly and everyone could introduce themselves</a:t>
            </a:r>
          </a:p>
          <a:p>
            <a:pPr lvl="1"/>
            <a:r>
              <a:rPr lang="en-US" b="1" i="1" baseline="0" dirty="0" smtClean="0"/>
              <a:t>PAUSE</a:t>
            </a:r>
          </a:p>
          <a:p>
            <a:pPr marL="462641" lvl="1" defTabSz="92528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5</a:t>
            </a:fld>
            <a:endParaRPr lang="en-CA"/>
          </a:p>
        </p:txBody>
      </p:sp>
    </p:spTree>
    <p:extLst>
      <p:ext uri="{BB962C8B-B14F-4D97-AF65-F5344CB8AC3E}">
        <p14:creationId xmlns:p14="http://schemas.microsoft.com/office/powerpoint/2010/main" val="38825661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MONITORING STATUS</a:t>
            </a:r>
          </a:p>
          <a:p>
            <a:endParaRPr lang="en-US" dirty="0" smtClean="0"/>
          </a:p>
          <a:p>
            <a:r>
              <a:rPr lang="en-US" dirty="0" smtClean="0"/>
              <a:t>This is an update of the </a:t>
            </a:r>
            <a:r>
              <a:rPr lang="en-US" dirty="0" err="1" smtClean="0"/>
              <a:t>LTPP</a:t>
            </a:r>
            <a:r>
              <a:rPr lang="en-US" dirty="0" smtClean="0"/>
              <a:t> monitoring status of Missouri test sections</a:t>
            </a:r>
          </a:p>
          <a:p>
            <a:endParaRPr lang="en-US" dirty="0" smtClean="0"/>
          </a:p>
          <a:p>
            <a:r>
              <a:rPr lang="en-US" dirty="0" smtClean="0"/>
              <a:t>Once again highlighting the 1 active section</a:t>
            </a:r>
          </a:p>
          <a:p>
            <a:endParaRPr lang="en-US" dirty="0" smtClean="0"/>
          </a:p>
          <a:p>
            <a:r>
              <a:rPr lang="en-US" dirty="0" smtClean="0"/>
              <a:t>As you can see by the totals at the bottom, there has been quit</a:t>
            </a:r>
            <a:r>
              <a:rPr lang="en-US" baseline="0" dirty="0" smtClean="0"/>
              <a:t> a lot of data collected in Missouri over the years</a:t>
            </a:r>
            <a:endParaRPr lang="en-US" dirty="0" smtClean="0"/>
          </a:p>
          <a:p>
            <a:r>
              <a:rPr lang="en-US" b="1" i="1" baseline="0" dirty="0" smtClean="0"/>
              <a:t>PAUSE</a:t>
            </a:r>
          </a:p>
          <a:p>
            <a:pPr defTabSz="92528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50</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err="1"/>
              <a:t>NCRO</a:t>
            </a:r>
            <a:endParaRPr lang="en-US" b="1" u="sng" dirty="0"/>
          </a:p>
          <a:p>
            <a:pPr defTabSz="462641">
              <a:defRPr/>
            </a:pPr>
            <a:endParaRPr lang="en-US" dirty="0"/>
          </a:p>
          <a:p>
            <a:pPr defTabSz="462641">
              <a:defRPr/>
            </a:pPr>
            <a:r>
              <a:rPr lang="en-US" dirty="0"/>
              <a:t>As mentioned, </a:t>
            </a:r>
            <a:r>
              <a:rPr lang="en-US" dirty="0" smtClean="0"/>
              <a:t>Missouri </a:t>
            </a:r>
            <a:r>
              <a:rPr lang="en-US" dirty="0"/>
              <a:t>is in the </a:t>
            </a:r>
            <a:r>
              <a:rPr lang="en-US" dirty="0" smtClean="0"/>
              <a:t>North Central </a:t>
            </a:r>
            <a:r>
              <a:rPr lang="en-US" dirty="0"/>
              <a:t>Region of the </a:t>
            </a:r>
            <a:r>
              <a:rPr lang="en-US" dirty="0" err="1"/>
              <a:t>LTPP</a:t>
            </a:r>
            <a:r>
              <a:rPr lang="en-US" dirty="0"/>
              <a:t> program, and for information on regional operations, such as:</a:t>
            </a:r>
          </a:p>
          <a:p>
            <a:pPr defTabSz="462641">
              <a:defRPr/>
            </a:pPr>
            <a:r>
              <a:rPr lang="en-US" b="1" i="1" baseline="0" dirty="0" smtClean="0">
                <a:sym typeface="Wingdings"/>
              </a:rPr>
              <a:t>	</a:t>
            </a:r>
            <a:endParaRPr lang="en-US" dirty="0"/>
          </a:p>
          <a:p>
            <a:pPr defTabSz="462641"/>
            <a:r>
              <a:rPr lang="en-US" dirty="0" smtClean="0"/>
              <a:t>Test Section Monitoring Status</a:t>
            </a:r>
          </a:p>
          <a:p>
            <a:pPr defTabSz="462641"/>
            <a:r>
              <a:rPr lang="en-US" b="1" i="1" baseline="0" dirty="0" smtClean="0">
                <a:sym typeface="Wingdings"/>
              </a:rPr>
              <a:t>	</a:t>
            </a:r>
            <a:endParaRPr lang="en-US" dirty="0" smtClean="0"/>
          </a:p>
          <a:p>
            <a:pPr defTabSz="462641"/>
            <a:r>
              <a:rPr lang="en-US" dirty="0" smtClean="0"/>
              <a:t>Our Monitoring Schedule</a:t>
            </a:r>
          </a:p>
          <a:p>
            <a:pPr defTabSz="462641"/>
            <a:r>
              <a:rPr lang="en-US" b="1" i="1" baseline="0" dirty="0" smtClean="0">
                <a:sym typeface="Wingdings"/>
              </a:rPr>
              <a:t>	</a:t>
            </a:r>
            <a:endParaRPr lang="en-US" dirty="0" smtClean="0"/>
          </a:p>
          <a:p>
            <a:pPr defTabSz="462641"/>
            <a:r>
              <a:rPr lang="en-US" dirty="0" smtClean="0"/>
              <a:t>Or to find </a:t>
            </a:r>
            <a:r>
              <a:rPr lang="en-US" dirty="0" err="1" smtClean="0"/>
              <a:t>NCRO</a:t>
            </a:r>
            <a:r>
              <a:rPr lang="en-US" dirty="0" smtClean="0"/>
              <a:t> Contacts</a:t>
            </a:r>
          </a:p>
          <a:p>
            <a:pPr defTabSz="462641"/>
            <a:r>
              <a:rPr lang="en-US" b="1" i="1" baseline="0" dirty="0" smtClean="0">
                <a:sym typeface="Wingdings"/>
              </a:rPr>
              <a:t>	</a:t>
            </a:r>
            <a:endParaRPr lang="en-US" dirty="0" smtClean="0"/>
          </a:p>
          <a:p>
            <a:pPr defTabSz="462641"/>
            <a:r>
              <a:rPr lang="en-US" dirty="0" smtClean="0"/>
              <a:t>Please visit our website – www.LTPP.Stantec.com/NCRO</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51</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2015 &amp; BEYOND</a:t>
            </a:r>
          </a:p>
          <a:p>
            <a:endParaRPr lang="en-US" dirty="0" smtClean="0"/>
          </a:p>
          <a:p>
            <a:r>
              <a:rPr lang="en-CA" dirty="0">
                <a:latin typeface="Century Gothic"/>
                <a:ea typeface="Calibri"/>
                <a:cs typeface="Times New Roman"/>
              </a:rPr>
              <a:t>The exact relationship between the investments made in </a:t>
            </a:r>
            <a:r>
              <a:rPr lang="en-CA" dirty="0" err="1">
                <a:latin typeface="Century Gothic"/>
                <a:ea typeface="Calibri"/>
                <a:cs typeface="Times New Roman"/>
              </a:rPr>
              <a:t>LTPP</a:t>
            </a:r>
            <a:r>
              <a:rPr lang="en-CA" dirty="0">
                <a:latin typeface="Century Gothic"/>
                <a:ea typeface="Calibri"/>
                <a:cs typeface="Times New Roman"/>
              </a:rPr>
              <a:t> and the benefits accrued is difficult to calculate</a:t>
            </a:r>
          </a:p>
          <a:p>
            <a:endParaRPr lang="en-CA" dirty="0">
              <a:latin typeface="Century Gothic"/>
              <a:ea typeface="Calibri"/>
              <a:cs typeface="Times New Roman"/>
            </a:endParaRPr>
          </a:p>
          <a:p>
            <a:r>
              <a:rPr lang="en-CA" dirty="0">
                <a:latin typeface="Century Gothic"/>
                <a:ea typeface="Calibri"/>
                <a:cs typeface="Times New Roman"/>
              </a:rPr>
              <a:t>However, what we do know is that if we do not seize the opportunity to invest in learning about, adopting, adapting, and applying the findings and products of </a:t>
            </a:r>
            <a:r>
              <a:rPr lang="en-CA" dirty="0" err="1">
                <a:latin typeface="Century Gothic"/>
                <a:ea typeface="Calibri"/>
                <a:cs typeface="Times New Roman"/>
              </a:rPr>
              <a:t>LTPP</a:t>
            </a:r>
            <a:r>
              <a:rPr lang="en-CA" dirty="0">
                <a:latin typeface="Century Gothic"/>
                <a:ea typeface="Calibri"/>
                <a:cs typeface="Times New Roman"/>
              </a:rPr>
              <a:t>, we will not achieve all the benefits that are possible</a:t>
            </a:r>
            <a:endParaRPr lang="en-US" dirty="0" smtClean="0"/>
          </a:p>
          <a:p>
            <a:endParaRPr lang="en-US" b="1" i="1" baseline="0" dirty="0" smtClean="0"/>
          </a:p>
          <a:p>
            <a:pPr defTabSz="925281">
              <a:defRPr/>
            </a:pPr>
            <a:r>
              <a:rPr lang="en-US" dirty="0" smtClean="0"/>
              <a:t>In this next section we will review current and future activities at the </a:t>
            </a:r>
            <a:r>
              <a:rPr lang="en-US" dirty="0" err="1" smtClean="0"/>
              <a:t>LTPP</a:t>
            </a:r>
            <a:r>
              <a:rPr lang="en-US" dirty="0" smtClean="0"/>
              <a:t> program</a:t>
            </a:r>
          </a:p>
          <a:p>
            <a:r>
              <a:rPr lang="en-US" b="1" i="1" baseline="0" dirty="0" smtClean="0"/>
              <a:t>PAUSE</a:t>
            </a:r>
          </a:p>
          <a:p>
            <a:pPr defTabSz="92528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52</a:t>
            </a:fld>
            <a:endParaRPr lang="en-CA">
              <a:solidFill>
                <a:prstClr val="black"/>
              </a:solidFill>
            </a:endParaRPr>
          </a:p>
        </p:txBody>
      </p:sp>
    </p:spTree>
    <p:extLst>
      <p:ext uri="{BB962C8B-B14F-4D97-AF65-F5344CB8AC3E}">
        <p14:creationId xmlns:p14="http://schemas.microsoft.com/office/powerpoint/2010/main" val="5457377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WORK NOT COMPLETE</a:t>
            </a:r>
          </a:p>
          <a:p>
            <a:pPr defTabSz="462641"/>
            <a:endParaRPr lang="en-US" dirty="0" smtClean="0"/>
          </a:p>
          <a:p>
            <a:pPr defTabSz="462641"/>
            <a:r>
              <a:rPr lang="en-US" dirty="0" smtClean="0"/>
              <a:t>Just as the sign says “road work ahead”</a:t>
            </a:r>
          </a:p>
          <a:p>
            <a:pPr defTabSz="462641"/>
            <a:endParaRPr lang="en-US" dirty="0" smtClean="0"/>
          </a:p>
          <a:p>
            <a:pPr defTabSz="462641"/>
            <a:r>
              <a:rPr lang="en-US" dirty="0" smtClean="0"/>
              <a:t>The </a:t>
            </a:r>
            <a:r>
              <a:rPr lang="en-US" dirty="0" err="1" smtClean="0"/>
              <a:t>LTPP</a:t>
            </a:r>
            <a:r>
              <a:rPr lang="en-US" dirty="0" smtClean="0"/>
              <a:t> Program has contributed to advances in pavement engineering in many ways, but with </a:t>
            </a:r>
            <a:r>
              <a:rPr lang="en-US" baseline="0" dirty="0" smtClean="0"/>
              <a:t>advancements in Technology, our understanding and knowledge of pavements and how they preform a</a:t>
            </a:r>
            <a:r>
              <a:rPr lang="en-US" dirty="0" smtClean="0"/>
              <a:t>nd the</a:t>
            </a:r>
            <a:r>
              <a:rPr lang="en-US" baseline="0" dirty="0" smtClean="0"/>
              <a:t> fact that there are still </a:t>
            </a:r>
            <a:r>
              <a:rPr lang="en-US" dirty="0" smtClean="0"/>
              <a:t>SO many unanswered questions…</a:t>
            </a:r>
          </a:p>
          <a:p>
            <a:pPr defTabSz="462641"/>
            <a:r>
              <a:rPr lang="en-US" b="1" i="1" baseline="0" dirty="0" smtClean="0">
                <a:sym typeface="Wingdings"/>
              </a:rPr>
              <a:t>	</a:t>
            </a:r>
            <a:endParaRPr lang="en-US" dirty="0" smtClean="0"/>
          </a:p>
          <a:p>
            <a:pPr defTabSz="462641"/>
            <a:r>
              <a:rPr lang="en-US" dirty="0" smtClean="0"/>
              <a:t>It’s true that Research is a never ending process!</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53</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OPPORTUNITY</a:t>
            </a:r>
          </a:p>
          <a:p>
            <a:pPr defTabSz="462641"/>
            <a:endParaRPr lang="en-US" dirty="0" smtClean="0"/>
          </a:p>
          <a:p>
            <a:pPr defTabSz="462641"/>
            <a:r>
              <a:rPr lang="en-US" dirty="0" smtClean="0"/>
              <a:t>And because research is never ending, many opportunities for the pavement community exist ahead</a:t>
            </a:r>
          </a:p>
          <a:p>
            <a:pPr defTabSz="462641"/>
            <a:endParaRPr lang="en-US" dirty="0" smtClean="0"/>
          </a:p>
          <a:p>
            <a:pPr defTabSz="462641"/>
            <a:r>
              <a:rPr lang="en-US" dirty="0" smtClean="0"/>
              <a:t>The </a:t>
            </a:r>
            <a:r>
              <a:rPr lang="en-US" dirty="0" err="1" smtClean="0"/>
              <a:t>LTPP</a:t>
            </a:r>
            <a:r>
              <a:rPr lang="en-US" dirty="0" smtClean="0"/>
              <a:t> program is currently working on the following to assist in further advancements of our knowledge of pavements:</a:t>
            </a:r>
          </a:p>
          <a:p>
            <a:pPr defTabSz="462641"/>
            <a:r>
              <a:rPr lang="en-US" b="1" i="1" baseline="0" dirty="0" smtClean="0">
                <a:sym typeface="Wingdings"/>
              </a:rPr>
              <a:t>	</a:t>
            </a:r>
            <a:endParaRPr lang="en-US" dirty="0" smtClean="0"/>
          </a:p>
          <a:p>
            <a:pPr defTabSz="462641"/>
            <a:r>
              <a:rPr lang="en-US" dirty="0" smtClean="0"/>
              <a:t>Providing </a:t>
            </a:r>
            <a:r>
              <a:rPr lang="en-US" dirty="0" err="1" smtClean="0"/>
              <a:t>Backcalculation</a:t>
            </a:r>
            <a:r>
              <a:rPr lang="en-US" dirty="0" smtClean="0"/>
              <a:t> of </a:t>
            </a:r>
            <a:r>
              <a:rPr lang="en-US" dirty="0" err="1" smtClean="0"/>
              <a:t>LTPP</a:t>
            </a:r>
            <a:r>
              <a:rPr lang="en-US" dirty="0" smtClean="0"/>
              <a:t> Data</a:t>
            </a:r>
          </a:p>
          <a:p>
            <a:pPr defTabSz="462641"/>
            <a:r>
              <a:rPr lang="en-US" b="1" i="1" baseline="0" dirty="0" smtClean="0">
                <a:sym typeface="Wingdings"/>
              </a:rPr>
              <a:t>	</a:t>
            </a:r>
            <a:endParaRPr lang="en-US" dirty="0" smtClean="0"/>
          </a:p>
          <a:p>
            <a:pPr defTabSz="462641"/>
            <a:r>
              <a:rPr lang="en-US" dirty="0" smtClean="0"/>
              <a:t>Providing</a:t>
            </a:r>
            <a:r>
              <a:rPr lang="en-US" baseline="0" dirty="0" smtClean="0"/>
              <a:t> </a:t>
            </a:r>
            <a:r>
              <a:rPr lang="en-US" dirty="0" smtClean="0"/>
              <a:t>Surface</a:t>
            </a:r>
            <a:r>
              <a:rPr lang="en-US" baseline="0" dirty="0" smtClean="0"/>
              <a:t> </a:t>
            </a:r>
            <a:r>
              <a:rPr lang="en-US" dirty="0" err="1" smtClean="0"/>
              <a:t>Macrotexture</a:t>
            </a:r>
            <a:r>
              <a:rPr lang="en-US" dirty="0" smtClean="0"/>
              <a:t> Measurements</a:t>
            </a:r>
          </a:p>
          <a:p>
            <a:pPr defTabSz="462641"/>
            <a:r>
              <a:rPr lang="en-US" b="1" i="1" baseline="0" dirty="0" smtClean="0">
                <a:sym typeface="Wingdings"/>
              </a:rPr>
              <a:t>	</a:t>
            </a:r>
          </a:p>
          <a:p>
            <a:pPr defTabSz="462641"/>
            <a:r>
              <a:rPr lang="en-US" b="0" i="0" baseline="0" dirty="0" smtClean="0">
                <a:sym typeface="Wingdings"/>
              </a:rPr>
              <a:t>Making </a:t>
            </a:r>
            <a:r>
              <a:rPr lang="en-US" b="0" i="0" baseline="0" dirty="0" err="1" smtClean="0">
                <a:sym typeface="Wingdings"/>
              </a:rPr>
              <a:t>MEERA</a:t>
            </a:r>
            <a:r>
              <a:rPr lang="en-US" b="0" i="0" baseline="0" dirty="0" smtClean="0">
                <a:sym typeface="Wingdings"/>
              </a:rPr>
              <a:t> Climate Data available on </a:t>
            </a:r>
            <a:r>
              <a:rPr lang="en-US" b="0" i="0" baseline="0" dirty="0" err="1" smtClean="0">
                <a:sym typeface="Wingdings"/>
              </a:rPr>
              <a:t>InfoPave</a:t>
            </a:r>
            <a:endParaRPr lang="en-US" b="0" i="0" baseline="0" dirty="0" smtClean="0">
              <a:sym typeface="Wingdings"/>
            </a:endParaRPr>
          </a:p>
          <a:p>
            <a:pPr defTabSz="462641">
              <a:defRPr/>
            </a:pPr>
            <a:r>
              <a:rPr lang="en-US" b="1" i="1" baseline="0" dirty="0" smtClean="0">
                <a:sym typeface="Wingdings"/>
              </a:rPr>
              <a:t>	</a:t>
            </a:r>
          </a:p>
          <a:p>
            <a:pPr defTabSz="462641"/>
            <a:r>
              <a:rPr lang="en-US" dirty="0" smtClean="0"/>
              <a:t>And undergoing</a:t>
            </a:r>
            <a:r>
              <a:rPr lang="en-US" baseline="0" dirty="0" smtClean="0"/>
              <a:t> a </a:t>
            </a:r>
            <a:r>
              <a:rPr lang="en-US" dirty="0" smtClean="0"/>
              <a:t>new pavement experiment</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54</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err="1" smtClean="0"/>
              <a:t>BACKCALCULATION</a:t>
            </a:r>
            <a:r>
              <a:rPr lang="en-US" b="1" u="sng" dirty="0" smtClean="0"/>
              <a:t> OF </a:t>
            </a:r>
            <a:r>
              <a:rPr lang="en-US" b="1" u="sng" dirty="0" err="1" smtClean="0"/>
              <a:t>LTPP</a:t>
            </a:r>
            <a:r>
              <a:rPr lang="en-US" b="1" u="sng" dirty="0" smtClean="0"/>
              <a:t> DATA</a:t>
            </a:r>
          </a:p>
          <a:p>
            <a:pPr defTabSz="462641"/>
            <a:endParaRPr lang="en-US" dirty="0" smtClean="0"/>
          </a:p>
          <a:p>
            <a:pPr defTabSz="462641"/>
            <a:r>
              <a:rPr lang="en-US" dirty="0" smtClean="0"/>
              <a:t>The </a:t>
            </a:r>
            <a:r>
              <a:rPr lang="en-US" dirty="0" err="1" smtClean="0"/>
              <a:t>LTPP</a:t>
            </a:r>
            <a:r>
              <a:rPr lang="en-US" dirty="0" smtClean="0"/>
              <a:t> program </a:t>
            </a:r>
            <a:r>
              <a:rPr lang="en-US" dirty="0" err="1" smtClean="0"/>
              <a:t>backcalculated</a:t>
            </a:r>
            <a:r>
              <a:rPr lang="en-US" dirty="0" smtClean="0"/>
              <a:t> elastic layer moduli for</a:t>
            </a:r>
          </a:p>
          <a:p>
            <a:pPr defTabSz="462641"/>
            <a:r>
              <a:rPr lang="en-US" b="1" i="1" baseline="0" dirty="0" smtClean="0">
                <a:sym typeface="Wingdings"/>
              </a:rPr>
              <a:t>	</a:t>
            </a:r>
            <a:endParaRPr lang="en-US" dirty="0" smtClean="0"/>
          </a:p>
          <a:p>
            <a:pPr defTabSz="462641"/>
            <a:r>
              <a:rPr lang="en-US" dirty="0" smtClean="0"/>
              <a:t>all </a:t>
            </a:r>
            <a:r>
              <a:rPr lang="en-US" dirty="0" err="1" smtClean="0"/>
              <a:t>LTPP</a:t>
            </a:r>
            <a:r>
              <a:rPr lang="en-US" dirty="0" smtClean="0"/>
              <a:t> test sections in the </a:t>
            </a:r>
            <a:r>
              <a:rPr lang="en-US" dirty="0" err="1" smtClean="0"/>
              <a:t>LTPP</a:t>
            </a:r>
            <a:r>
              <a:rPr lang="en-US" dirty="0" smtClean="0"/>
              <a:t> database</a:t>
            </a:r>
          </a:p>
          <a:p>
            <a:pPr defTabSz="462641"/>
            <a:r>
              <a:rPr lang="en-US" b="1" i="1" baseline="0" dirty="0" smtClean="0">
                <a:sym typeface="Wingdings"/>
              </a:rPr>
              <a:t>	</a:t>
            </a:r>
            <a:endParaRPr lang="en-US" dirty="0" smtClean="0"/>
          </a:p>
          <a:p>
            <a:pPr defTabSz="462641"/>
            <a:r>
              <a:rPr lang="en-US" dirty="0" smtClean="0"/>
              <a:t>and created new computed parameter</a:t>
            </a:r>
            <a:r>
              <a:rPr lang="en-US" baseline="0" dirty="0" smtClean="0"/>
              <a:t> tables in the database to house all the data</a:t>
            </a:r>
          </a:p>
          <a:p>
            <a:pPr defTabSz="462641"/>
            <a:r>
              <a:rPr lang="en-US" b="1" i="1" baseline="0" dirty="0" smtClean="0">
                <a:sym typeface="Wingdings"/>
              </a:rPr>
              <a:t>	</a:t>
            </a:r>
            <a:endParaRPr lang="en-US" baseline="0" dirty="0" smtClean="0"/>
          </a:p>
          <a:p>
            <a:pPr defTabSz="462641">
              <a:defRPr/>
            </a:pPr>
            <a:r>
              <a:rPr lang="en-US" baseline="0" dirty="0" smtClean="0"/>
              <a:t>The </a:t>
            </a:r>
            <a:r>
              <a:rPr lang="en-US" baseline="0" dirty="0" err="1" smtClean="0"/>
              <a:t>backcalculation</a:t>
            </a:r>
            <a:r>
              <a:rPr lang="en-US" baseline="0" dirty="0" smtClean="0"/>
              <a:t> data will be available in the next release of the </a:t>
            </a:r>
            <a:r>
              <a:rPr lang="en-US" baseline="0" dirty="0" err="1" smtClean="0"/>
              <a:t>LTPP</a:t>
            </a:r>
            <a:r>
              <a:rPr lang="en-US" baseline="0" dirty="0" smtClean="0"/>
              <a:t> Database – which as mentioned is scheduled for JUNE </a:t>
            </a:r>
            <a:r>
              <a:rPr lang="en-US" dirty="0" smtClean="0"/>
              <a:t>30, 2015</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55</a:t>
            </a:fld>
            <a:endParaRPr lang="en-CA">
              <a:solidFill>
                <a:prstClr val="black"/>
              </a:solidFill>
            </a:endParaRPr>
          </a:p>
        </p:txBody>
      </p:sp>
    </p:spTree>
    <p:extLst>
      <p:ext uri="{BB962C8B-B14F-4D97-AF65-F5344CB8AC3E}">
        <p14:creationId xmlns:p14="http://schemas.microsoft.com/office/powerpoint/2010/main" val="6856165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err="1" smtClean="0"/>
              <a:t>MACROTEXTURE</a:t>
            </a:r>
            <a:r>
              <a:rPr lang="en-US" b="1" u="sng" dirty="0" smtClean="0"/>
              <a:t> MEASUREMENTS</a:t>
            </a:r>
          </a:p>
          <a:p>
            <a:pPr defTabSz="462641"/>
            <a:endParaRPr lang="en-US" dirty="0" smtClean="0"/>
          </a:p>
          <a:p>
            <a:pPr defTabSz="462641"/>
            <a:r>
              <a:rPr lang="en-US" dirty="0" smtClean="0"/>
              <a:t>The </a:t>
            </a:r>
            <a:r>
              <a:rPr lang="en-US" dirty="0" err="1" smtClean="0"/>
              <a:t>LTPP</a:t>
            </a:r>
            <a:r>
              <a:rPr lang="en-US" dirty="0" smtClean="0"/>
              <a:t> program’s new pavement performance dataset is Surface </a:t>
            </a:r>
            <a:r>
              <a:rPr lang="en-US" dirty="0" err="1">
                <a:solidFill>
                  <a:srgbClr val="C00000"/>
                </a:solidFill>
                <a:effectLst>
                  <a:outerShdw blurRad="38100" dist="38100" dir="2700000" algn="tl">
                    <a:srgbClr val="000000">
                      <a:alpha val="43137"/>
                    </a:srgbClr>
                  </a:outerShdw>
                </a:effectLst>
                <a:latin typeface="Futura Md BT" panose="020B0602020204020303" pitchFamily="34" charset="0"/>
              </a:rPr>
              <a:t>Macrotexture</a:t>
            </a:r>
            <a:endParaRPr lang="en-US" dirty="0" smtClean="0"/>
          </a:p>
          <a:p>
            <a:pPr defTabSz="462641"/>
            <a:r>
              <a:rPr lang="en-US" b="1" i="1" baseline="0" dirty="0" smtClean="0">
                <a:sym typeface="Wingdings"/>
              </a:rPr>
              <a:t>	</a:t>
            </a:r>
            <a:endParaRPr lang="en-US" dirty="0" smtClean="0"/>
          </a:p>
          <a:p>
            <a:pPr defTabSz="462641"/>
            <a:r>
              <a:rPr lang="en-US" dirty="0" smtClean="0"/>
              <a:t>Measurements are</a:t>
            </a:r>
            <a:r>
              <a:rPr lang="en-US" baseline="0" dirty="0" smtClean="0"/>
              <a:t> being collected at 0.5mm intervals</a:t>
            </a:r>
            <a:endParaRPr lang="en-US" dirty="0" smtClean="0"/>
          </a:p>
          <a:p>
            <a:pPr defTabSz="462641"/>
            <a:r>
              <a:rPr lang="en-US" b="1" i="1" baseline="0" dirty="0" smtClean="0">
                <a:sym typeface="Wingdings"/>
              </a:rPr>
              <a:t>	</a:t>
            </a:r>
            <a:endParaRPr lang="en-US" dirty="0" smtClean="0"/>
          </a:p>
          <a:p>
            <a:pPr defTabSz="462641"/>
            <a:r>
              <a:rPr lang="en-US" dirty="0" smtClean="0"/>
              <a:t>The data has been collected since 2013</a:t>
            </a:r>
          </a:p>
          <a:p>
            <a:pPr defTabSz="462641"/>
            <a:r>
              <a:rPr lang="en-US" b="1" i="1" baseline="0" dirty="0" smtClean="0">
                <a:sym typeface="Wingdings"/>
              </a:rPr>
              <a:t>	</a:t>
            </a:r>
            <a:endParaRPr lang="en-US" dirty="0" smtClean="0"/>
          </a:p>
          <a:p>
            <a:pPr defTabSz="462641"/>
            <a:r>
              <a:rPr lang="en-US" dirty="0" smtClean="0"/>
              <a:t>and all of the data is also scheduled to be released on JUNE 30, 2015</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56</a:t>
            </a:fld>
            <a:endParaRPr lang="en-CA">
              <a:solidFill>
                <a:prstClr val="black"/>
              </a:solidFill>
            </a:endParaRPr>
          </a:p>
        </p:txBody>
      </p:sp>
    </p:spTree>
    <p:extLst>
      <p:ext uri="{BB962C8B-B14F-4D97-AF65-F5344CB8AC3E}">
        <p14:creationId xmlns:p14="http://schemas.microsoft.com/office/powerpoint/2010/main" val="30747236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NASA </a:t>
            </a:r>
            <a:r>
              <a:rPr lang="en-US" b="1" u="sng" dirty="0" err="1" smtClean="0"/>
              <a:t>MERRA</a:t>
            </a:r>
            <a:r>
              <a:rPr lang="en-US" b="1" u="sng" dirty="0" smtClean="0"/>
              <a:t> CLIMATE DATA</a:t>
            </a:r>
          </a:p>
          <a:p>
            <a:pPr defTabSz="462641"/>
            <a:endParaRPr lang="en-US" dirty="0" smtClean="0"/>
          </a:p>
          <a:p>
            <a:pPr defTabSz="462641"/>
            <a:r>
              <a:rPr lang="en-US" dirty="0" smtClean="0"/>
              <a:t>The </a:t>
            </a:r>
            <a:r>
              <a:rPr lang="en-US" dirty="0" err="1" smtClean="0"/>
              <a:t>LTPP</a:t>
            </a:r>
            <a:r>
              <a:rPr lang="en-US" dirty="0" smtClean="0"/>
              <a:t> program has migrated data from NASA’s </a:t>
            </a:r>
            <a:r>
              <a:rPr lang="en-US" dirty="0" err="1" smtClean="0"/>
              <a:t>MERRA</a:t>
            </a:r>
            <a:r>
              <a:rPr lang="en-US" dirty="0" smtClean="0"/>
              <a:t> program into </a:t>
            </a:r>
            <a:r>
              <a:rPr lang="en-US" dirty="0" err="1" smtClean="0"/>
              <a:t>InfoPave</a:t>
            </a:r>
            <a:endParaRPr lang="en-US" dirty="0" smtClean="0"/>
          </a:p>
          <a:p>
            <a:pPr defTabSz="462641"/>
            <a:r>
              <a:rPr lang="en-US" b="1" i="1" baseline="0" dirty="0" smtClean="0">
                <a:sym typeface="Wingdings"/>
              </a:rPr>
              <a:t>	</a:t>
            </a:r>
            <a:endParaRPr lang="en-US" dirty="0" smtClean="0"/>
          </a:p>
          <a:p>
            <a:pPr defTabSz="462641"/>
            <a:r>
              <a:rPr lang="en-US" dirty="0" smtClean="0"/>
              <a:t>Providing an easy</a:t>
            </a:r>
            <a:r>
              <a:rPr lang="en-US" baseline="0" dirty="0" smtClean="0"/>
              <a:t> access to</a:t>
            </a:r>
            <a:endParaRPr lang="en-US" dirty="0" smtClean="0"/>
          </a:p>
          <a:p>
            <a:pPr defTabSz="462641"/>
            <a:r>
              <a:rPr lang="en-US" b="1" i="1" baseline="0" dirty="0" smtClean="0">
                <a:sym typeface="Wingdings"/>
              </a:rPr>
              <a:t>	</a:t>
            </a:r>
            <a:endParaRPr lang="en-US" dirty="0" smtClean="0"/>
          </a:p>
          <a:p>
            <a:pPr defTabSz="462641"/>
            <a:r>
              <a:rPr lang="en-US" dirty="0" smtClean="0"/>
              <a:t>The climatic data that is relevant to the pavement community only</a:t>
            </a:r>
          </a:p>
          <a:p>
            <a:pPr defTabSz="462641"/>
            <a:r>
              <a:rPr lang="en-US" b="1" i="1" baseline="0" dirty="0" smtClean="0">
                <a:sym typeface="Wingdings"/>
              </a:rPr>
              <a:t>	</a:t>
            </a:r>
            <a:endParaRPr lang="en-US" dirty="0" smtClean="0"/>
          </a:p>
          <a:p>
            <a:pPr defTabSz="462641"/>
            <a:r>
              <a:rPr lang="en-US" dirty="0" smtClean="0"/>
              <a:t>All of the data is also scheduled to be released on JUNE 30, 2015</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57</a:t>
            </a:fld>
            <a:endParaRPr lang="en-CA">
              <a:solidFill>
                <a:prstClr val="black"/>
              </a:solidFill>
            </a:endParaRPr>
          </a:p>
        </p:txBody>
      </p:sp>
    </p:spTree>
    <p:extLst>
      <p:ext uri="{BB962C8B-B14F-4D97-AF65-F5344CB8AC3E}">
        <p14:creationId xmlns:p14="http://schemas.microsoft.com/office/powerpoint/2010/main" val="3074723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err="1" smtClean="0"/>
              <a:t>LTPP</a:t>
            </a:r>
            <a:r>
              <a:rPr lang="en-US" b="1" u="sng" dirty="0" smtClean="0"/>
              <a:t> Data Analysis Projects</a:t>
            </a:r>
          </a:p>
          <a:p>
            <a:pPr defTabSz="462641"/>
            <a:endParaRPr lang="en-US" dirty="0" smtClean="0"/>
          </a:p>
          <a:p>
            <a:pPr defTabSz="462641"/>
            <a:r>
              <a:rPr lang="en-US" dirty="0" smtClean="0"/>
              <a:t>The </a:t>
            </a:r>
            <a:r>
              <a:rPr lang="en-US" dirty="0" err="1" smtClean="0"/>
              <a:t>LTPP</a:t>
            </a:r>
            <a:r>
              <a:rPr lang="en-US" dirty="0" smtClean="0"/>
              <a:t> program has many projects on the go</a:t>
            </a:r>
          </a:p>
          <a:p>
            <a:pPr defTabSz="462641"/>
            <a:r>
              <a:rPr lang="en-US" b="1" i="1" baseline="0" dirty="0" smtClean="0">
                <a:sym typeface="Wingdings"/>
              </a:rPr>
              <a:t>	</a:t>
            </a:r>
            <a:endParaRPr lang="en-US" dirty="0" smtClean="0"/>
          </a:p>
          <a:p>
            <a:pPr defTabSz="462641"/>
            <a:r>
              <a:rPr lang="en-US" dirty="0" smtClean="0"/>
              <a:t>Here is a list of </a:t>
            </a:r>
            <a:r>
              <a:rPr lang="en-US" smtClean="0"/>
              <a:t>a few</a:t>
            </a:r>
            <a:endParaRPr lang="en-US" dirty="0" smtClean="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58</a:t>
            </a:fld>
            <a:endParaRPr lang="en-CA">
              <a:solidFill>
                <a:prstClr val="black"/>
              </a:solidFill>
            </a:endParaRPr>
          </a:p>
        </p:txBody>
      </p:sp>
    </p:spTree>
    <p:extLst>
      <p:ext uri="{BB962C8B-B14F-4D97-AF65-F5344CB8AC3E}">
        <p14:creationId xmlns:p14="http://schemas.microsoft.com/office/powerpoint/2010/main" val="30747236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WARM MIX ASPHALT</a:t>
            </a:r>
          </a:p>
          <a:p>
            <a:pPr defTabSz="462641"/>
            <a:endParaRPr lang="en-US" dirty="0" smtClean="0"/>
          </a:p>
          <a:p>
            <a:pPr defTabSz="462641"/>
            <a:r>
              <a:rPr lang="en-US" dirty="0" smtClean="0"/>
              <a:t>The </a:t>
            </a:r>
            <a:r>
              <a:rPr lang="en-US" dirty="0" err="1" smtClean="0"/>
              <a:t>LTPP</a:t>
            </a:r>
            <a:r>
              <a:rPr lang="en-US" dirty="0" smtClean="0"/>
              <a:t> programs most recent NEW Experiment is our SPS-10 – Warm Mix Asphalt Experiment,</a:t>
            </a:r>
            <a:r>
              <a:rPr lang="en-US" baseline="0" dirty="0" smtClean="0"/>
              <a:t> </a:t>
            </a:r>
            <a:r>
              <a:rPr lang="en-US" dirty="0" smtClean="0"/>
              <a:t>which examines asphalt mixes that include a technology that improves the production and placement of conventional asphalt mix at significantly lower temperatures</a:t>
            </a:r>
          </a:p>
          <a:p>
            <a:pPr defTabSz="462641"/>
            <a:r>
              <a:rPr lang="en-US" b="0" i="0" baseline="0" dirty="0" smtClean="0">
                <a:sym typeface="Wingdings"/>
              </a:rPr>
              <a:t>	</a:t>
            </a:r>
            <a:r>
              <a:rPr lang="en-US" b="1" i="1" baseline="0" dirty="0" smtClean="0">
                <a:sym typeface="Wingdings"/>
              </a:rPr>
              <a:t></a:t>
            </a:r>
            <a:endParaRPr lang="en-US" dirty="0" smtClean="0"/>
          </a:p>
          <a:p>
            <a:pPr defTabSz="462641"/>
            <a:r>
              <a:rPr lang="en-US" dirty="0" smtClean="0"/>
              <a:t>The</a:t>
            </a:r>
            <a:r>
              <a:rPr lang="en-US" baseline="0" dirty="0" smtClean="0"/>
              <a:t> </a:t>
            </a:r>
            <a:r>
              <a:rPr lang="en-US" baseline="0" dirty="0" err="1" smtClean="0"/>
              <a:t>LTPP</a:t>
            </a:r>
            <a:r>
              <a:rPr lang="en-US" baseline="0" dirty="0" smtClean="0"/>
              <a:t> program is still accepting project nominations to complete our experiment matrix</a:t>
            </a:r>
          </a:p>
          <a:p>
            <a:pPr defTabSz="462641"/>
            <a:r>
              <a:rPr lang="en-US" b="1" i="1" baseline="0" dirty="0" smtClean="0">
                <a:sym typeface="Wingdings"/>
              </a:rPr>
              <a:t>	</a:t>
            </a:r>
            <a:endParaRPr lang="en-US" baseline="0" dirty="0" smtClean="0"/>
          </a:p>
          <a:p>
            <a:pPr defTabSz="462641"/>
            <a:r>
              <a:rPr lang="en-US" baseline="0" dirty="0" smtClean="0"/>
              <a:t>To date, 12 WMA projects have been approved</a:t>
            </a:r>
          </a:p>
          <a:p>
            <a:pPr defTabSz="462641"/>
            <a:r>
              <a:rPr lang="en-US" b="1" i="1" baseline="0" dirty="0" smtClean="0">
                <a:sym typeface="Wingdings"/>
              </a:rPr>
              <a:t>	</a:t>
            </a:r>
            <a:endParaRPr lang="en-US" baseline="0" dirty="0" smtClean="0"/>
          </a:p>
          <a:p>
            <a:pPr defTabSz="462641"/>
            <a:r>
              <a:rPr lang="en-US" baseline="0" dirty="0" smtClean="0"/>
              <a:t>2 of which have already been constructed</a:t>
            </a:r>
          </a:p>
          <a:p>
            <a:pPr defTabSz="462641"/>
            <a:r>
              <a:rPr lang="en-US" b="1" i="1" baseline="0" dirty="0" smtClean="0">
                <a:sym typeface="Wingdings"/>
              </a:rPr>
              <a:t>	</a:t>
            </a:r>
            <a:endParaRPr lang="en-US" baseline="0" dirty="0" smtClean="0"/>
          </a:p>
          <a:p>
            <a:pPr defTabSz="462641"/>
            <a:r>
              <a:rPr lang="en-US" baseline="0" dirty="0" smtClean="0"/>
              <a:t>And 10 others are expected to be constructed in 2015</a:t>
            </a:r>
          </a:p>
          <a:p>
            <a:pPr defTabSz="462641"/>
            <a:r>
              <a:rPr lang="en-US" b="1" i="1" baseline="0" dirty="0" smtClean="0">
                <a:sym typeface="Wingdings"/>
              </a:rPr>
              <a:t>	</a:t>
            </a:r>
            <a:endParaRPr lang="en-US" dirty="0" smtClean="0"/>
          </a:p>
          <a:p>
            <a:pPr defTabSz="462641"/>
            <a:r>
              <a:rPr lang="en-US" dirty="0" smtClean="0"/>
              <a:t>The Experiment thus far involves 11 different Highway Agencies</a:t>
            </a:r>
          </a:p>
          <a:p>
            <a:pPr defTabSz="462641"/>
            <a:r>
              <a:rPr lang="en-US" b="1" i="1" baseline="0" dirty="0" smtClean="0"/>
              <a:t>PAUSE</a:t>
            </a:r>
          </a:p>
          <a:p>
            <a:pPr defTabSz="462641">
              <a:defRPr/>
            </a:pPr>
            <a:r>
              <a:rPr lang="en-US" b="1" i="1" baseline="0" dirty="0" smtClean="0">
                <a:sym typeface="Wingdings"/>
              </a:rPr>
              <a:t></a:t>
            </a:r>
            <a:r>
              <a:rPr lang="en-CA" b="1" i="1" baseline="0" dirty="0" smtClean="0">
                <a:sym typeface="Wingdings"/>
              </a:rPr>
              <a:t> - NEXT SLIDE</a:t>
            </a:r>
            <a:endParaRPr lang="en-US"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59</a:t>
            </a:fld>
            <a:endParaRPr lang="en-CA">
              <a:solidFill>
                <a:prstClr val="black"/>
              </a:solidFill>
            </a:endParaRPr>
          </a:p>
        </p:txBody>
      </p:sp>
    </p:spTree>
    <p:extLst>
      <p:ext uri="{BB962C8B-B14F-4D97-AF65-F5344CB8AC3E}">
        <p14:creationId xmlns:p14="http://schemas.microsoft.com/office/powerpoint/2010/main" val="2571376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HISTORY &amp; OVERVIEW</a:t>
            </a:r>
          </a:p>
          <a:p>
            <a:endParaRPr lang="en-US" dirty="0" smtClean="0"/>
          </a:p>
          <a:p>
            <a:r>
              <a:rPr lang="en-US" dirty="0" smtClean="0"/>
              <a:t>For those who are not familiar with the </a:t>
            </a:r>
            <a:r>
              <a:rPr lang="en-US" dirty="0" err="1" smtClean="0"/>
              <a:t>LTPP</a:t>
            </a:r>
            <a:r>
              <a:rPr lang="en-US" dirty="0" smtClean="0"/>
              <a:t> program, or for those who may need a little refresher, </a:t>
            </a:r>
          </a:p>
          <a:p>
            <a:r>
              <a:rPr lang="en-US" dirty="0" smtClean="0"/>
              <a:t>we’ll start off with a brief</a:t>
            </a:r>
            <a:r>
              <a:rPr lang="en-US" baseline="0" dirty="0" smtClean="0"/>
              <a:t> history and a general overview of the </a:t>
            </a:r>
            <a:r>
              <a:rPr lang="en-US" baseline="0" dirty="0" err="1" smtClean="0"/>
              <a:t>LTPP</a:t>
            </a:r>
            <a:r>
              <a:rPr lang="en-US" baseline="0" dirty="0" smtClean="0"/>
              <a:t> program</a:t>
            </a:r>
          </a:p>
          <a:p>
            <a:pPr lvl="1"/>
            <a:r>
              <a:rPr lang="en-US" b="1" i="1" baseline="0" dirty="0" smtClean="0"/>
              <a:t>PAUSE</a:t>
            </a:r>
          </a:p>
          <a:p>
            <a:pPr marL="462641" lvl="1" defTabSz="92528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6</a:t>
            </a:fld>
            <a:endParaRPr lang="en-CA">
              <a:solidFill>
                <a:prstClr val="black"/>
              </a:solidFill>
            </a:endParaRPr>
          </a:p>
        </p:txBody>
      </p:sp>
    </p:spTree>
    <p:extLst>
      <p:ext uri="{BB962C8B-B14F-4D97-AF65-F5344CB8AC3E}">
        <p14:creationId xmlns:p14="http://schemas.microsoft.com/office/powerpoint/2010/main" val="23877121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err="1" smtClean="0"/>
              <a:t>LTPP</a:t>
            </a:r>
            <a:r>
              <a:rPr lang="en-US" b="1" u="sng" dirty="0" smtClean="0"/>
              <a:t> WMA MAP</a:t>
            </a:r>
          </a:p>
          <a:p>
            <a:pPr defTabSz="462641"/>
            <a:endParaRPr lang="en-US" dirty="0" smtClean="0"/>
          </a:p>
          <a:p>
            <a:pPr defTabSz="462641"/>
            <a:r>
              <a:rPr lang="en-US" dirty="0" smtClean="0"/>
              <a:t>Here is and overview of our Warm Mix Experiment project locations</a:t>
            </a:r>
          </a:p>
          <a:p>
            <a:pPr defTabSz="462641"/>
            <a:r>
              <a:rPr lang="en-US" b="1" i="1" baseline="0" dirty="0" smtClean="0">
                <a:sym typeface="Wingdings"/>
              </a:rPr>
              <a:t>	</a:t>
            </a:r>
            <a:endParaRPr lang="en-US" dirty="0" smtClean="0"/>
          </a:p>
          <a:p>
            <a:pPr defTabSz="462641"/>
            <a:r>
              <a:rPr lang="en-US" baseline="0" dirty="0" smtClean="0"/>
              <a:t>And these are the Highway Agencies currently involved in the Experiment</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60</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THE FUTURE</a:t>
            </a:r>
          </a:p>
          <a:p>
            <a:pPr defTabSz="462641"/>
            <a:endParaRPr lang="en-US" dirty="0" smtClean="0"/>
          </a:p>
          <a:p>
            <a:pPr defTabSz="462641"/>
            <a:r>
              <a:rPr lang="en-US" dirty="0" smtClean="0"/>
              <a:t>The </a:t>
            </a:r>
            <a:r>
              <a:rPr lang="en-US" dirty="0" err="1" smtClean="0"/>
              <a:t>LTPP</a:t>
            </a:r>
            <a:r>
              <a:rPr lang="en-US" dirty="0" smtClean="0"/>
              <a:t> program, recognizing that Research is a never ending process, is always looking to the future</a:t>
            </a:r>
          </a:p>
          <a:p>
            <a:pPr defTabSz="462641"/>
            <a:endParaRPr lang="en-US" dirty="0" smtClean="0"/>
          </a:p>
          <a:p>
            <a:pPr defTabSz="462641"/>
            <a:r>
              <a:rPr lang="en-US" dirty="0" smtClean="0"/>
              <a:t>Some</a:t>
            </a:r>
            <a:r>
              <a:rPr lang="en-US" baseline="0" dirty="0" smtClean="0"/>
              <a:t> future projects to expect from the program are:</a:t>
            </a:r>
          </a:p>
          <a:p>
            <a:pPr defTabSz="462641"/>
            <a:r>
              <a:rPr lang="en-US" b="1" i="1" baseline="0" dirty="0" smtClean="0">
                <a:sym typeface="Wingdings"/>
              </a:rPr>
              <a:t>	</a:t>
            </a:r>
            <a:endParaRPr lang="en-US" baseline="0" dirty="0" smtClean="0"/>
          </a:p>
          <a:p>
            <a:pPr defTabSz="462641"/>
            <a:r>
              <a:rPr lang="en-US" baseline="0" dirty="0" smtClean="0"/>
              <a:t>Cracked </a:t>
            </a:r>
            <a:r>
              <a:rPr lang="en-US" baseline="0" dirty="0" err="1" smtClean="0"/>
              <a:t>Slabe</a:t>
            </a:r>
            <a:r>
              <a:rPr lang="en-US" baseline="0" dirty="0" smtClean="0"/>
              <a:t> Values</a:t>
            </a:r>
          </a:p>
          <a:p>
            <a:pPr defTabSz="462641"/>
            <a:r>
              <a:rPr lang="en-US" b="1" i="1" baseline="0" dirty="0" smtClean="0">
                <a:sym typeface="Wingdings"/>
              </a:rPr>
              <a:t>	</a:t>
            </a:r>
            <a:endParaRPr lang="en-US" baseline="0" dirty="0" smtClean="0"/>
          </a:p>
          <a:p>
            <a:pPr defTabSz="462641"/>
            <a:r>
              <a:rPr lang="en-US" baseline="0" dirty="0" err="1" smtClean="0"/>
              <a:t>MEPDG</a:t>
            </a:r>
            <a:r>
              <a:rPr lang="en-US" baseline="0" dirty="0" smtClean="0"/>
              <a:t> Inputs</a:t>
            </a:r>
          </a:p>
          <a:p>
            <a:pPr defTabSz="462641"/>
            <a:r>
              <a:rPr lang="en-US" b="1" i="1" baseline="0" dirty="0" smtClean="0">
                <a:sym typeface="Wingdings"/>
              </a:rPr>
              <a:t>	</a:t>
            </a:r>
            <a:endParaRPr lang="en-US" baseline="0" dirty="0" smtClean="0"/>
          </a:p>
          <a:p>
            <a:pPr defTabSz="462641"/>
            <a:r>
              <a:rPr lang="en-US" baseline="0" dirty="0" smtClean="0"/>
              <a:t>Forensic Evaluations</a:t>
            </a:r>
          </a:p>
          <a:p>
            <a:pPr defTabSz="462641"/>
            <a:r>
              <a:rPr lang="en-US" b="1" i="1" baseline="0" dirty="0" smtClean="0">
                <a:sym typeface="Wingdings"/>
              </a:rPr>
              <a:t>	</a:t>
            </a:r>
            <a:endParaRPr lang="en-US" baseline="0" dirty="0" smtClean="0"/>
          </a:p>
          <a:p>
            <a:pPr defTabSz="462641"/>
            <a:r>
              <a:rPr lang="en-US" baseline="0" dirty="0" smtClean="0"/>
              <a:t>And another </a:t>
            </a:r>
            <a:r>
              <a:rPr lang="en-US" dirty="0" smtClean="0"/>
              <a:t>new pavement experiment</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61</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a:t>CRACKED SLAB VALUES</a:t>
            </a:r>
            <a:endParaRPr lang="en-CA" b="1" u="sng" dirty="0"/>
          </a:p>
          <a:p>
            <a:pPr defTabSz="462641"/>
            <a:endParaRPr lang="en-CA" dirty="0"/>
          </a:p>
          <a:p>
            <a:pPr defTabSz="462641"/>
            <a:r>
              <a:rPr lang="en-US" dirty="0"/>
              <a:t>Although the procedure has yet to be established and implanted, it is expected to include:</a:t>
            </a:r>
          </a:p>
          <a:p>
            <a:pPr defTabSz="462641"/>
            <a:r>
              <a:rPr lang="en-US" b="1" i="1" baseline="0" dirty="0" smtClean="0">
                <a:sym typeface="Wingdings"/>
              </a:rPr>
              <a:t>	</a:t>
            </a:r>
            <a:endParaRPr lang="en-CA" dirty="0"/>
          </a:p>
          <a:p>
            <a:pPr defTabSz="462641"/>
            <a:r>
              <a:rPr lang="en-CA" dirty="0"/>
              <a:t>Measured Transverse Cracks, Count and % Slabs Cracked</a:t>
            </a:r>
          </a:p>
          <a:p>
            <a:pPr defTabSz="462641"/>
            <a:r>
              <a:rPr lang="en-US" b="1" i="1" baseline="0" dirty="0" smtClean="0">
                <a:sym typeface="Wingdings"/>
              </a:rPr>
              <a:t>	</a:t>
            </a:r>
          </a:p>
          <a:p>
            <a:pPr defTabSz="462641"/>
            <a:r>
              <a:rPr lang="en-US" dirty="0">
                <a:sym typeface="Wingdings"/>
              </a:rPr>
              <a:t>Values for all </a:t>
            </a:r>
            <a:r>
              <a:rPr lang="en-US" dirty="0" err="1">
                <a:sym typeface="Wingdings"/>
              </a:rPr>
              <a:t>LTPP</a:t>
            </a:r>
            <a:r>
              <a:rPr lang="en-US" dirty="0">
                <a:sym typeface="Wingdings"/>
              </a:rPr>
              <a:t> Concrete Sections</a:t>
            </a:r>
          </a:p>
          <a:p>
            <a:pPr defTabSz="462641">
              <a:defRPr/>
            </a:pPr>
            <a:r>
              <a:rPr lang="en-US" b="1" i="1" baseline="0" dirty="0" smtClean="0">
                <a:sym typeface="Wingdings"/>
              </a:rPr>
              <a:t>	</a:t>
            </a:r>
          </a:p>
          <a:p>
            <a:pPr defTabSz="462641"/>
            <a:r>
              <a:rPr lang="en-CA" dirty="0"/>
              <a:t>For use with </a:t>
            </a:r>
            <a:r>
              <a:rPr lang="en-CA" dirty="0" err="1"/>
              <a:t>HPMS</a:t>
            </a:r>
            <a:r>
              <a:rPr lang="en-CA" dirty="0"/>
              <a:t> or </a:t>
            </a:r>
            <a:r>
              <a:rPr lang="en-CA" dirty="0" err="1"/>
              <a:t>MEPDG</a:t>
            </a:r>
            <a:endParaRPr lang="en-CA" dirty="0"/>
          </a:p>
          <a:p>
            <a:pPr defTabSz="462641"/>
            <a:r>
              <a:rPr lang="en-US" b="1" i="1" baseline="0" dirty="0" smtClean="0">
                <a:sym typeface="Wingdings"/>
              </a:rPr>
              <a:t>	</a:t>
            </a:r>
            <a:endParaRPr lang="en-US" dirty="0"/>
          </a:p>
          <a:p>
            <a:pPr defTabSz="462641"/>
            <a:r>
              <a:rPr lang="en-US" dirty="0"/>
              <a:t>It is anticipated the data will be released in 2016</a:t>
            </a:r>
            <a:endParaRPr lang="en-CA" dirty="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62</a:t>
            </a:fld>
            <a:endParaRPr lang="en-CA">
              <a:solidFill>
                <a:prstClr val="black"/>
              </a:solidFill>
            </a:endParaRPr>
          </a:p>
        </p:txBody>
      </p:sp>
    </p:spTree>
    <p:extLst>
      <p:ext uri="{BB962C8B-B14F-4D97-AF65-F5344CB8AC3E}">
        <p14:creationId xmlns:p14="http://schemas.microsoft.com/office/powerpoint/2010/main" val="3264769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a:t>EXPANSION OF </a:t>
            </a:r>
            <a:r>
              <a:rPr lang="en-US" b="1" u="sng" dirty="0" err="1"/>
              <a:t>MEPDG</a:t>
            </a:r>
            <a:r>
              <a:rPr lang="en-US" b="1" u="sng" dirty="0"/>
              <a:t> </a:t>
            </a:r>
            <a:r>
              <a:rPr lang="en-US" b="1" u="sng" dirty="0" err="1" smtClean="0"/>
              <a:t>INMUS&amp;TTS</a:t>
            </a:r>
            <a:endParaRPr lang="en-CA" b="1" u="sng" dirty="0"/>
          </a:p>
          <a:p>
            <a:pPr defTabSz="462641"/>
            <a:endParaRPr lang="en-US" dirty="0"/>
          </a:p>
          <a:p>
            <a:pPr defTabSz="462641"/>
            <a:r>
              <a:rPr lang="en-US" dirty="0"/>
              <a:t>The </a:t>
            </a:r>
            <a:r>
              <a:rPr lang="en-US" dirty="0" err="1"/>
              <a:t>LTPP</a:t>
            </a:r>
            <a:r>
              <a:rPr lang="en-US" dirty="0"/>
              <a:t> Program expects to expand the availability of </a:t>
            </a:r>
            <a:r>
              <a:rPr lang="en-US" dirty="0" err="1"/>
              <a:t>MEPDG</a:t>
            </a:r>
            <a:r>
              <a:rPr lang="en-US" dirty="0"/>
              <a:t> Inputs on </a:t>
            </a:r>
            <a:r>
              <a:rPr lang="en-US" dirty="0" err="1"/>
              <a:t>InfoPave</a:t>
            </a:r>
            <a:endParaRPr lang="en-US" dirty="0"/>
          </a:p>
          <a:p>
            <a:pPr defTabSz="462641"/>
            <a:r>
              <a:rPr lang="en-US" b="1" i="1" baseline="0" dirty="0" smtClean="0">
                <a:sym typeface="Wingdings"/>
              </a:rPr>
              <a:t>	</a:t>
            </a:r>
            <a:endParaRPr lang="en-CA" dirty="0"/>
          </a:p>
          <a:p>
            <a:pPr defTabSz="462641"/>
            <a:r>
              <a:rPr lang="en-CA" dirty="0"/>
              <a:t>currently implemented for GPS-3 and SPS-2 sections only, we hope to </a:t>
            </a:r>
          </a:p>
          <a:p>
            <a:pPr defTabSz="462641"/>
            <a:r>
              <a:rPr lang="en-US" b="1" i="1" baseline="0" dirty="0" smtClean="0">
                <a:sym typeface="Wingdings"/>
              </a:rPr>
              <a:t>	</a:t>
            </a:r>
            <a:endParaRPr lang="en-CA" dirty="0"/>
          </a:p>
          <a:p>
            <a:pPr defTabSz="462641"/>
            <a:r>
              <a:rPr lang="en-CA" dirty="0"/>
              <a:t>Expand to all </a:t>
            </a:r>
            <a:r>
              <a:rPr lang="en-CA" dirty="0" err="1"/>
              <a:t>LTPP</a:t>
            </a:r>
            <a:r>
              <a:rPr lang="en-CA" dirty="0"/>
              <a:t> Sections</a:t>
            </a:r>
          </a:p>
          <a:p>
            <a:pPr defTabSz="462641"/>
            <a:r>
              <a:rPr lang="en-US" b="1" i="1" baseline="0" dirty="0" smtClean="0">
                <a:sym typeface="Wingdings"/>
              </a:rPr>
              <a:t>	</a:t>
            </a:r>
          </a:p>
          <a:p>
            <a:pPr defTabSz="462641">
              <a:defRPr/>
            </a:pPr>
            <a:r>
              <a:rPr lang="en-US" dirty="0"/>
              <a:t>It is anticipated the data will also be released in 2016</a:t>
            </a:r>
            <a:endParaRPr lang="en-CA" dirty="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63</a:t>
            </a:fld>
            <a:endParaRPr lang="en-CA">
              <a:solidFill>
                <a:prstClr val="black"/>
              </a:solidFill>
            </a:endParaRPr>
          </a:p>
        </p:txBody>
      </p:sp>
    </p:spTree>
    <p:extLst>
      <p:ext uri="{BB962C8B-B14F-4D97-AF65-F5344CB8AC3E}">
        <p14:creationId xmlns:p14="http://schemas.microsoft.com/office/powerpoint/2010/main" val="32819392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a:t>FORENSIC EVALUATIONS – SLIDE 1</a:t>
            </a:r>
            <a:endParaRPr lang="en-CA" b="1" u="sng" dirty="0"/>
          </a:p>
          <a:p>
            <a:pPr defTabSz="462641"/>
            <a:endParaRPr lang="en-CA" b="1" dirty="0"/>
          </a:p>
          <a:p>
            <a:pPr defTabSz="462641">
              <a:defRPr/>
            </a:pPr>
            <a:r>
              <a:rPr lang="en-US" dirty="0"/>
              <a:t>Solicitation for a </a:t>
            </a:r>
            <a:r>
              <a:rPr lang="en-CA" dirty="0"/>
              <a:t>new pooled fund through the</a:t>
            </a:r>
          </a:p>
          <a:p>
            <a:pPr defTabSz="462641">
              <a:defRPr/>
            </a:pPr>
            <a:r>
              <a:rPr lang="en-US" b="1" i="1" baseline="0" dirty="0" smtClean="0">
                <a:sym typeface="Wingdings"/>
              </a:rPr>
              <a:t>	</a:t>
            </a:r>
          </a:p>
          <a:p>
            <a:pPr defTabSz="462641">
              <a:defRPr/>
            </a:pPr>
            <a:r>
              <a:rPr lang="en-US" b="1" i="1" baseline="0" dirty="0" smtClean="0">
                <a:sym typeface="Wingdings"/>
              </a:rPr>
              <a:t>	</a:t>
            </a:r>
            <a:endParaRPr lang="en-CA" dirty="0"/>
          </a:p>
          <a:p>
            <a:pPr defTabSz="462641">
              <a:defRPr/>
            </a:pPr>
            <a:r>
              <a:rPr lang="en-CA" dirty="0"/>
              <a:t>Transportation Pooled Fund Program has starting, led by the Washington State Department of Transportation</a:t>
            </a:r>
          </a:p>
          <a:p>
            <a:pPr defTabSz="462641">
              <a:defRPr/>
            </a:pPr>
            <a:r>
              <a:rPr lang="en-US" b="1" i="1" baseline="0" dirty="0" smtClean="0">
                <a:sym typeface="Wingdings"/>
              </a:rPr>
              <a:t>	</a:t>
            </a:r>
          </a:p>
          <a:p>
            <a:pPr defTabSz="462641">
              <a:defRPr/>
            </a:pPr>
            <a:r>
              <a:rPr lang="en-US" dirty="0">
                <a:sym typeface="Wingdings"/>
              </a:rPr>
              <a:t>Solicitation Number 1398</a:t>
            </a:r>
            <a:endParaRPr lang="en-CA" dirty="0"/>
          </a:p>
          <a:p>
            <a:pPr defTabSz="462641"/>
            <a:r>
              <a:rPr lang="en-US" b="1" i="1" baseline="0" dirty="0" smtClean="0">
                <a:sym typeface="Wingdings"/>
              </a:rPr>
              <a:t>	</a:t>
            </a:r>
            <a:endParaRPr lang="en-CA" dirty="0"/>
          </a:p>
          <a:p>
            <a:pPr defTabSz="462641">
              <a:defRPr/>
            </a:pPr>
            <a:r>
              <a:rPr lang="en-CA" dirty="0"/>
              <a:t>The Objective is to Create a pooled fund to rapidly complete forensic evaluations of </a:t>
            </a:r>
            <a:r>
              <a:rPr lang="en-CA" dirty="0" err="1"/>
              <a:t>LTPP</a:t>
            </a:r>
            <a:r>
              <a:rPr lang="en-CA" dirty="0"/>
              <a:t> sections before going out of service, in order to determine EXACTLY why the sections failed</a:t>
            </a:r>
          </a:p>
          <a:p>
            <a:pPr defTabSz="462641"/>
            <a:endParaRPr lang="en-US" dirty="0"/>
          </a:p>
          <a:p>
            <a:pPr defTabSz="462641">
              <a:defRPr/>
            </a:pPr>
            <a:r>
              <a:rPr lang="en-CA" dirty="0"/>
              <a:t>The pooled fund would pay the costs to perform the forensic evaluation in the field and limited lab testing from field samples</a:t>
            </a:r>
          </a:p>
          <a:p>
            <a:pPr defTabSz="462641"/>
            <a:r>
              <a:rPr lang="en-US" b="1" i="1" baseline="0" dirty="0" smtClean="0"/>
              <a:t>	</a:t>
            </a:r>
            <a:r>
              <a:rPr lang="en-US" b="1" i="1" baseline="0" dirty="0" smtClean="0">
                <a:sym typeface="Wingdings"/>
              </a:rPr>
              <a:t></a:t>
            </a:r>
            <a:endParaRPr lang="en-US" b="1" i="1" baseline="0" dirty="0" smtClean="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64</a:t>
            </a:fld>
            <a:endParaRPr lang="en-CA">
              <a:solidFill>
                <a:prstClr val="black"/>
              </a:solidFill>
            </a:endParaRPr>
          </a:p>
        </p:txBody>
      </p:sp>
    </p:spTree>
    <p:extLst>
      <p:ext uri="{BB962C8B-B14F-4D97-AF65-F5344CB8AC3E}">
        <p14:creationId xmlns:p14="http://schemas.microsoft.com/office/powerpoint/2010/main" val="7362260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a:t>FORENSIC EVALUATIONS – SLIDE 2</a:t>
            </a:r>
            <a:endParaRPr lang="en-CA" b="1" u="sng" dirty="0"/>
          </a:p>
          <a:p>
            <a:pPr defTabSz="462641"/>
            <a:endParaRPr lang="en-CA" dirty="0"/>
          </a:p>
          <a:p>
            <a:pPr defTabSz="462641"/>
            <a:r>
              <a:rPr lang="en-CA" dirty="0"/>
              <a:t>The Scope of Work is to Investigate </a:t>
            </a:r>
            <a:r>
              <a:rPr lang="en-CA" dirty="0" err="1"/>
              <a:t>LTPP</a:t>
            </a:r>
            <a:r>
              <a:rPr lang="en-CA" dirty="0"/>
              <a:t> test sections as they prepare to go out of service, capturing data on exactly why the section failed and had to be removed from service. This may entail:</a:t>
            </a:r>
          </a:p>
          <a:p>
            <a:pPr defTabSz="462641"/>
            <a:r>
              <a:rPr lang="en-US" b="1" i="1" baseline="0" dirty="0" smtClean="0">
                <a:sym typeface="Wingdings"/>
              </a:rPr>
              <a:t>	</a:t>
            </a:r>
          </a:p>
          <a:p>
            <a:pPr defTabSz="462641">
              <a:defRPr/>
            </a:pPr>
            <a:r>
              <a:rPr lang="en-US" b="1" i="1" baseline="0" dirty="0" smtClean="0">
                <a:sym typeface="Wingdings"/>
              </a:rPr>
              <a:t>	</a:t>
            </a:r>
          </a:p>
          <a:p>
            <a:pPr defTabSz="462641"/>
            <a:r>
              <a:rPr lang="en-CA" dirty="0"/>
              <a:t>Coring</a:t>
            </a:r>
          </a:p>
          <a:p>
            <a:pPr defTabSz="462641">
              <a:defRPr/>
            </a:pPr>
            <a:r>
              <a:rPr lang="en-US" b="1" i="1" baseline="0" dirty="0" smtClean="0">
                <a:sym typeface="Wingdings"/>
              </a:rPr>
              <a:t>	</a:t>
            </a:r>
            <a:endParaRPr lang="en-CA" dirty="0"/>
          </a:p>
          <a:p>
            <a:pPr defTabSz="462641"/>
            <a:r>
              <a:rPr lang="en-CA" dirty="0"/>
              <a:t>Trenching</a:t>
            </a:r>
          </a:p>
          <a:p>
            <a:pPr defTabSz="462641">
              <a:defRPr/>
            </a:pPr>
            <a:r>
              <a:rPr lang="en-US" b="1" i="1" baseline="0" dirty="0" smtClean="0">
                <a:sym typeface="Wingdings"/>
              </a:rPr>
              <a:t>	</a:t>
            </a:r>
            <a:endParaRPr lang="en-CA" dirty="0"/>
          </a:p>
          <a:p>
            <a:pPr defTabSz="462641"/>
            <a:r>
              <a:rPr lang="en-CA" dirty="0"/>
              <a:t>Measuring lift deflection</a:t>
            </a:r>
          </a:p>
          <a:p>
            <a:pPr defTabSz="462641">
              <a:defRPr/>
            </a:pPr>
            <a:r>
              <a:rPr lang="en-US" b="1" i="1" baseline="0" dirty="0" smtClean="0">
                <a:sym typeface="Wingdings"/>
              </a:rPr>
              <a:t>	</a:t>
            </a:r>
            <a:endParaRPr lang="en-CA" dirty="0"/>
          </a:p>
          <a:p>
            <a:pPr defTabSz="462641"/>
            <a:r>
              <a:rPr lang="en-CA" dirty="0"/>
              <a:t>And potential lab testing of field samples for materials characteristics. </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65</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PAVEMENT PRESERVATION</a:t>
            </a:r>
            <a:endParaRPr lang="en-CA" b="1" u="sng" dirty="0"/>
          </a:p>
          <a:p>
            <a:pPr defTabSz="462641">
              <a:defRPr/>
            </a:pPr>
            <a:endParaRPr lang="en-CA" b="1" i="1" dirty="0"/>
          </a:p>
          <a:p>
            <a:pPr defTabSz="462641">
              <a:defRPr/>
            </a:pPr>
            <a:r>
              <a:rPr lang="en-CA" dirty="0"/>
              <a:t>State Highway Agencies are operating under much </a:t>
            </a:r>
          </a:p>
          <a:p>
            <a:pPr defTabSz="462641">
              <a:defRPr/>
            </a:pPr>
            <a:r>
              <a:rPr lang="en-US" b="1" i="1" baseline="0" dirty="0" smtClean="0">
                <a:sym typeface="Wingdings"/>
              </a:rPr>
              <a:t>	</a:t>
            </a:r>
          </a:p>
          <a:p>
            <a:pPr defTabSz="462641">
              <a:defRPr/>
            </a:pPr>
            <a:r>
              <a:rPr lang="en-US" b="1" i="1" baseline="0" dirty="0" smtClean="0">
                <a:sym typeface="Wingdings"/>
              </a:rPr>
              <a:t>	</a:t>
            </a:r>
            <a:endParaRPr lang="en-CA" dirty="0"/>
          </a:p>
          <a:p>
            <a:pPr defTabSz="462641">
              <a:defRPr/>
            </a:pPr>
            <a:r>
              <a:rPr lang="en-CA" dirty="0"/>
              <a:t>tighter budgets</a:t>
            </a:r>
          </a:p>
          <a:p>
            <a:pPr defTabSz="462641">
              <a:defRPr/>
            </a:pPr>
            <a:r>
              <a:rPr lang="en-US" b="1" i="1" baseline="0" dirty="0" smtClean="0">
                <a:sym typeface="Wingdings"/>
              </a:rPr>
              <a:t>	</a:t>
            </a:r>
            <a:endParaRPr lang="en-CA" dirty="0"/>
          </a:p>
          <a:p>
            <a:pPr defTabSz="462641">
              <a:defRPr/>
            </a:pPr>
            <a:r>
              <a:rPr lang="en-CA" dirty="0"/>
              <a:t>today than they were 20 years ago. To cope with the tighter budgets, more and more highway agencies are looking to Pavement Preservation as a way of</a:t>
            </a:r>
          </a:p>
          <a:p>
            <a:pPr defTabSz="462641">
              <a:defRPr/>
            </a:pPr>
            <a:r>
              <a:rPr lang="en-US" b="1" i="1" baseline="0" dirty="0" smtClean="0">
                <a:sym typeface="Wingdings"/>
              </a:rPr>
              <a:t>	</a:t>
            </a:r>
            <a:endParaRPr lang="en-CA" dirty="0"/>
          </a:p>
          <a:p>
            <a:pPr defTabSz="462641">
              <a:defRPr/>
            </a:pPr>
            <a:r>
              <a:rPr lang="en-CA" dirty="0"/>
              <a:t>preserving their pavements while staying within their budgets. In addition we are seeing these treatments applied to a</a:t>
            </a:r>
          </a:p>
          <a:p>
            <a:pPr defTabSz="462641">
              <a:defRPr/>
            </a:pPr>
            <a:r>
              <a:rPr lang="en-US" b="1" i="1" baseline="0" dirty="0" smtClean="0">
                <a:sym typeface="Wingdings"/>
              </a:rPr>
              <a:t>	</a:t>
            </a:r>
            <a:endParaRPr lang="en-CA" dirty="0"/>
          </a:p>
          <a:p>
            <a:pPr defTabSz="462641">
              <a:defRPr/>
            </a:pPr>
            <a:r>
              <a:rPr lang="en-CA" dirty="0"/>
              <a:t>higher volume of roads than in the past.</a:t>
            </a:r>
          </a:p>
          <a:p>
            <a:pPr defTabSz="462641">
              <a:defRPr/>
            </a:pPr>
            <a:endParaRPr lang="en-US" dirty="0"/>
          </a:p>
          <a:p>
            <a:pPr defTabSz="462641">
              <a:defRPr/>
            </a:pPr>
            <a:r>
              <a:rPr lang="en-US" dirty="0"/>
              <a:t>The </a:t>
            </a:r>
            <a:r>
              <a:rPr lang="en-US" dirty="0" err="1"/>
              <a:t>LTPP</a:t>
            </a:r>
            <a:r>
              <a:rPr lang="en-US" dirty="0"/>
              <a:t> program has recognized this trend and will be introducing a Pavement Preservation Experiment to evaluate different methods and technologies</a:t>
            </a:r>
            <a:endParaRPr lang="en-CA" dirty="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66</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a:t>EXPERIMENT DESIGN</a:t>
            </a:r>
            <a:endParaRPr lang="en-CA" b="1" u="sng" dirty="0"/>
          </a:p>
          <a:p>
            <a:pPr defTabSz="462641"/>
            <a:endParaRPr lang="en-CA" b="1" i="1" dirty="0"/>
          </a:p>
          <a:p>
            <a:pPr defTabSz="462641"/>
            <a:r>
              <a:rPr lang="en-US" dirty="0"/>
              <a:t>The experiment will include pavement preservation treatments for both flexible and rigid pavements and will focus on the treatments most frequently used by highway agencies. The following are possible items to be evaluated in the experiment:</a:t>
            </a:r>
          </a:p>
          <a:p>
            <a:pPr defTabSz="462641"/>
            <a:r>
              <a:rPr lang="en-US" sz="1800" b="1" i="1" dirty="0">
                <a:sym typeface="Wingdings"/>
              </a:rPr>
              <a:t>	</a:t>
            </a:r>
          </a:p>
          <a:p>
            <a:pPr defTabSz="462641"/>
            <a:r>
              <a:rPr lang="en-US" sz="1800" b="1" i="1" dirty="0">
                <a:sym typeface="Wingdings"/>
              </a:rPr>
              <a:t>	</a:t>
            </a:r>
            <a:endParaRPr lang="en-CA" sz="1800" dirty="0"/>
          </a:p>
          <a:p>
            <a:pPr defTabSz="462641"/>
            <a:r>
              <a:rPr lang="en-US" dirty="0"/>
              <a:t>When is it appropriate to use a specific treatment</a:t>
            </a:r>
          </a:p>
          <a:p>
            <a:pPr defTabSz="462641"/>
            <a:r>
              <a:rPr lang="en-US" sz="1800" b="1" i="1" dirty="0">
                <a:sym typeface="Wingdings"/>
              </a:rPr>
              <a:t>	</a:t>
            </a:r>
            <a:endParaRPr lang="en-CA" sz="1800" dirty="0"/>
          </a:p>
          <a:p>
            <a:pPr marL="462641" lvl="1" defTabSz="462641"/>
            <a:r>
              <a:rPr lang="en-US" dirty="0"/>
              <a:t>Based on Pavement Condition</a:t>
            </a:r>
          </a:p>
          <a:p>
            <a:pPr marL="0" lvl="1" defTabSz="462641"/>
            <a:r>
              <a:rPr lang="en-US" sz="1800" b="1" i="1" dirty="0">
                <a:sym typeface="Wingdings"/>
              </a:rPr>
              <a:t>	</a:t>
            </a:r>
            <a:endParaRPr lang="en-CA" sz="1800" dirty="0"/>
          </a:p>
          <a:p>
            <a:pPr marL="462641" lvl="1" defTabSz="462641"/>
            <a:r>
              <a:rPr lang="en-US" dirty="0"/>
              <a:t>And Based on Structural capacity of the pavement</a:t>
            </a:r>
            <a:endParaRPr lang="en-CA" sz="1800" dirty="0"/>
          </a:p>
          <a:p>
            <a:pPr defTabSz="462641"/>
            <a:r>
              <a:rPr lang="en-US" b="1" i="1" dirty="0">
                <a:sym typeface="Wingdings"/>
              </a:rPr>
              <a:t>	</a:t>
            </a:r>
            <a:endParaRPr lang="en-US" dirty="0"/>
          </a:p>
          <a:p>
            <a:pPr defTabSz="462641"/>
            <a:r>
              <a:rPr lang="en-US" dirty="0"/>
              <a:t>Is a treatment better suited for a particular climate zone</a:t>
            </a:r>
            <a:endParaRPr lang="en-CA" sz="1800" dirty="0"/>
          </a:p>
          <a:p>
            <a:pPr defTabSz="462641"/>
            <a:r>
              <a:rPr lang="en-US" b="1" i="1" dirty="0">
                <a:sym typeface="Wingdings"/>
              </a:rPr>
              <a:t>	</a:t>
            </a:r>
            <a:endParaRPr lang="en-US" dirty="0"/>
          </a:p>
          <a:p>
            <a:pPr defTabSz="462641"/>
            <a:r>
              <a:rPr lang="en-US" dirty="0"/>
              <a:t>Is a treatment better suited for a particular traffic volume</a:t>
            </a:r>
            <a:endParaRPr lang="en-CA" sz="1800" dirty="0"/>
          </a:p>
          <a:p>
            <a:pPr defTabSz="462641">
              <a:defRPr/>
            </a:pPr>
            <a:endParaRPr lang="en-US" dirty="0"/>
          </a:p>
          <a:p>
            <a:pPr defTabSz="462641">
              <a:defRPr/>
            </a:pPr>
            <a:r>
              <a:rPr lang="en-US" dirty="0"/>
              <a:t>The following are treatment types that may be considered:</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67</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ASPHALT PAVEMENTS</a:t>
            </a:r>
            <a:endParaRPr lang="en-CA" b="1" u="sng"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a:p>
            <a:pPr defTabSz="462641">
              <a:defRPr/>
            </a:pPr>
            <a:endParaRPr lang="en-CA" b="1"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a:p>
            <a:pPr defTabSz="462641"/>
            <a:r>
              <a:rPr lang="en-US" dirty="0"/>
              <a:t>For Asphalt Pavements:</a:t>
            </a:r>
            <a:endParaRPr lang="en-CA" dirty="0"/>
          </a:p>
          <a:p>
            <a:pPr defTabSz="462641"/>
            <a:r>
              <a:rPr lang="en-US" b="1" i="1" baseline="0" dirty="0" smtClean="0">
                <a:sym typeface="Wingdings"/>
              </a:rPr>
              <a:t>	</a:t>
            </a:r>
            <a:endParaRPr lang="en-CA" dirty="0"/>
          </a:p>
          <a:p>
            <a:pPr defTabSz="462641"/>
            <a:r>
              <a:rPr lang="en-CA" dirty="0"/>
              <a:t>Chip Seals</a:t>
            </a:r>
          </a:p>
          <a:p>
            <a:pPr defTabSz="462641"/>
            <a:r>
              <a:rPr lang="en-US" b="1" i="1" baseline="0" dirty="0" smtClean="0">
                <a:sym typeface="Wingdings"/>
              </a:rPr>
              <a:t>	</a:t>
            </a:r>
            <a:endParaRPr lang="en-CA" dirty="0"/>
          </a:p>
          <a:p>
            <a:pPr defTabSz="462641"/>
            <a:r>
              <a:rPr lang="en-US" dirty="0"/>
              <a:t>Slurry Seals</a:t>
            </a:r>
          </a:p>
          <a:p>
            <a:pPr defTabSz="462641"/>
            <a:r>
              <a:rPr lang="en-US" b="1" i="1" baseline="0" dirty="0" smtClean="0">
                <a:sym typeface="Wingdings"/>
              </a:rPr>
              <a:t>	</a:t>
            </a:r>
            <a:endParaRPr lang="en-US" dirty="0"/>
          </a:p>
          <a:p>
            <a:pPr defTabSz="462641"/>
            <a:r>
              <a:rPr lang="en-US" dirty="0"/>
              <a:t>Micro Surfacing</a:t>
            </a:r>
          </a:p>
          <a:p>
            <a:pPr defTabSz="462641"/>
            <a:r>
              <a:rPr lang="en-US" b="1" i="1" baseline="0" dirty="0" smtClean="0">
                <a:sym typeface="Wingdings"/>
              </a:rPr>
              <a:t>	</a:t>
            </a:r>
            <a:endParaRPr lang="en-US" dirty="0"/>
          </a:p>
          <a:p>
            <a:pPr defTabSz="462641"/>
            <a:r>
              <a:rPr lang="en-US" dirty="0"/>
              <a:t>Thin Overlays</a:t>
            </a:r>
          </a:p>
          <a:p>
            <a:pPr defTabSz="462641"/>
            <a:r>
              <a:rPr lang="en-US" b="1" i="1" baseline="0" dirty="0" smtClean="0">
                <a:sym typeface="Wingdings"/>
              </a:rPr>
              <a:t>	</a:t>
            </a:r>
            <a:endParaRPr lang="en-US" dirty="0"/>
          </a:p>
          <a:p>
            <a:pPr defTabSz="462641"/>
            <a:r>
              <a:rPr lang="en-US" dirty="0"/>
              <a:t>And Fog Seals – which </a:t>
            </a:r>
            <a:r>
              <a:rPr lang="en-US" dirty="0" smtClean="0"/>
              <a:t>Missouri </a:t>
            </a:r>
            <a:r>
              <a:rPr lang="en-US" dirty="0"/>
              <a:t>is beginning to introduce fog sealing as a preservation treatment</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68</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PORTLAND CEMENT PAVEMENTS</a:t>
            </a:r>
            <a:endParaRPr lang="en-CA" b="1" u="sng"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a:p>
            <a:pPr defTabSz="462641">
              <a:defRPr/>
            </a:pPr>
            <a:endParaRPr lang="en-CA" b="1"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a:p>
            <a:pPr defTabSz="462641">
              <a:defRPr/>
            </a:pPr>
            <a:r>
              <a:rPr lang="en-US"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For </a:t>
            </a:r>
            <a:r>
              <a:rPr lang="en-CA"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Portland Cement Pavements:</a:t>
            </a:r>
          </a:p>
          <a:p>
            <a:pPr defTabSz="462641"/>
            <a:r>
              <a:rPr lang="en-US" b="1" i="1" baseline="0" dirty="0" smtClean="0">
                <a:sym typeface="Wingdings"/>
              </a:rPr>
              <a:t>	</a:t>
            </a:r>
            <a:endParaRPr lang="en-US" dirty="0"/>
          </a:p>
          <a:p>
            <a:pPr defTabSz="462641"/>
            <a:r>
              <a:rPr lang="en-US" dirty="0"/>
              <a:t>Spall Repairs</a:t>
            </a:r>
          </a:p>
          <a:p>
            <a:pPr defTabSz="462641"/>
            <a:r>
              <a:rPr lang="en-US" b="1" i="1" baseline="0" dirty="0" smtClean="0">
                <a:sym typeface="Wingdings"/>
              </a:rPr>
              <a:t>	</a:t>
            </a:r>
            <a:endParaRPr lang="en-US" dirty="0"/>
          </a:p>
          <a:p>
            <a:pPr defTabSz="462641"/>
            <a:r>
              <a:rPr lang="en-US" dirty="0"/>
              <a:t>Partial Depth Patching</a:t>
            </a:r>
          </a:p>
          <a:p>
            <a:pPr defTabSz="462641"/>
            <a:r>
              <a:rPr lang="en-US" b="1" i="1" baseline="0" dirty="0" smtClean="0">
                <a:sym typeface="Wingdings"/>
              </a:rPr>
              <a:t>	</a:t>
            </a:r>
            <a:endParaRPr lang="en-US" dirty="0"/>
          </a:p>
          <a:p>
            <a:pPr defTabSz="462641"/>
            <a:r>
              <a:rPr lang="en-US" dirty="0"/>
              <a:t>Grinding</a:t>
            </a:r>
          </a:p>
          <a:p>
            <a:pPr defTabSz="462641"/>
            <a:r>
              <a:rPr lang="en-US" b="1" i="1" baseline="0" dirty="0" smtClean="0">
                <a:sym typeface="Wingdings"/>
              </a:rPr>
              <a:t>	</a:t>
            </a:r>
            <a:endParaRPr lang="en-US" dirty="0"/>
          </a:p>
          <a:p>
            <a:pPr defTabSz="462641"/>
            <a:r>
              <a:rPr lang="en-US" dirty="0"/>
              <a:t>Dowel Bar Retrofit</a:t>
            </a:r>
          </a:p>
          <a:p>
            <a:pPr defTabSz="462641"/>
            <a:r>
              <a:rPr lang="en-US" b="1" i="1" baseline="0" dirty="0" smtClean="0">
                <a:sym typeface="Wingdings"/>
              </a:rPr>
              <a:t>	</a:t>
            </a:r>
            <a:endParaRPr lang="en-US" dirty="0"/>
          </a:p>
          <a:p>
            <a:pPr defTabSz="462641"/>
            <a:r>
              <a:rPr lang="en-US" dirty="0"/>
              <a:t>And Joint Sealing</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69</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HISTORY</a:t>
            </a:r>
          </a:p>
          <a:p>
            <a:endParaRPr lang="en-US" dirty="0" smtClean="0"/>
          </a:p>
          <a:p>
            <a:r>
              <a:rPr lang="en-US" dirty="0" smtClean="0"/>
              <a:t>No,</a:t>
            </a:r>
            <a:r>
              <a:rPr lang="en-US" baseline="0" dirty="0" smtClean="0"/>
              <a:t> the </a:t>
            </a:r>
            <a:r>
              <a:rPr lang="en-US" baseline="0" dirty="0" err="1" smtClean="0"/>
              <a:t>LTPP</a:t>
            </a:r>
            <a:r>
              <a:rPr lang="en-US" baseline="0" dirty="0" smtClean="0"/>
              <a:t> program doesn’t date back to these guys, but since it is the longest running highway research program in history the</a:t>
            </a:r>
            <a:r>
              <a:rPr lang="en-US" dirty="0" smtClean="0"/>
              <a:t> </a:t>
            </a:r>
            <a:r>
              <a:rPr lang="en-US" dirty="0" err="1" smtClean="0"/>
              <a:t>LTPP</a:t>
            </a:r>
            <a:r>
              <a:rPr lang="en-US" dirty="0" smtClean="0"/>
              <a:t> program does have a</a:t>
            </a:r>
          </a:p>
          <a:p>
            <a:pPr marL="462641" lvl="1" defTabSz="925281">
              <a:defRPr/>
            </a:pPr>
            <a:r>
              <a:rPr lang="en-US" b="1" i="1" baseline="0" dirty="0" smtClean="0">
                <a:sym typeface="Wingdings"/>
              </a:rPr>
              <a:t></a:t>
            </a:r>
            <a:endParaRPr lang="en-US" baseline="0" dirty="0" smtClean="0"/>
          </a:p>
          <a:p>
            <a:r>
              <a:rPr lang="en-US" dirty="0" smtClean="0"/>
              <a:t>long and rich</a:t>
            </a:r>
            <a:r>
              <a:rPr lang="en-US" baseline="0" dirty="0" smtClean="0"/>
              <a:t> history</a:t>
            </a:r>
          </a:p>
          <a:p>
            <a:pPr lvl="1"/>
            <a:r>
              <a:rPr lang="en-US" b="1" i="1" baseline="0" dirty="0" smtClean="0"/>
              <a:t>PAUSE</a:t>
            </a:r>
          </a:p>
          <a:p>
            <a:pPr marL="462641" lvl="1" defTabSz="925281">
              <a:defRPr/>
            </a:pPr>
            <a:r>
              <a:rPr lang="en-US" b="1" i="1" baseline="0" dirty="0" smtClean="0">
                <a:sym typeface="Wingdings"/>
              </a:rPr>
              <a:t></a:t>
            </a:r>
            <a:r>
              <a:rPr lang="en-CA" b="1" i="1" baseline="0" dirty="0" smtClean="0">
                <a:sym typeface="Wingdings"/>
              </a:rPr>
              <a:t> - NEXT SLIDE</a:t>
            </a:r>
            <a:endParaRPr lang="en-US" baseline="0" dirty="0" smtClean="0"/>
          </a:p>
          <a:p>
            <a:endParaRPr lang="en-CA" dirty="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7</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PAVEMENT PRESERVATION - DETAILS</a:t>
            </a:r>
          </a:p>
          <a:p>
            <a:pPr defTabSz="462641"/>
            <a:endParaRPr lang="en-US" dirty="0" smtClean="0"/>
          </a:p>
          <a:p>
            <a:pPr defTabSz="462641"/>
            <a:r>
              <a:rPr lang="en-US" dirty="0" smtClean="0"/>
              <a:t>The </a:t>
            </a:r>
            <a:r>
              <a:rPr lang="en-US" dirty="0" err="1" smtClean="0"/>
              <a:t>LTPP</a:t>
            </a:r>
            <a:r>
              <a:rPr lang="en-US" dirty="0" smtClean="0"/>
              <a:t> program is</a:t>
            </a:r>
          </a:p>
          <a:p>
            <a:pPr defTabSz="462641"/>
            <a:r>
              <a:rPr lang="en-US" b="1" i="1" baseline="0" dirty="0" smtClean="0">
                <a:sym typeface="Wingdings"/>
              </a:rPr>
              <a:t>	</a:t>
            </a:r>
            <a:endParaRPr lang="en-US" dirty="0" smtClean="0"/>
          </a:p>
          <a:p>
            <a:pPr defTabSz="462641"/>
            <a:r>
              <a:rPr lang="en-US" dirty="0" smtClean="0"/>
              <a:t>currently working on the Experiment Design</a:t>
            </a:r>
          </a:p>
          <a:p>
            <a:pPr defTabSz="462641"/>
            <a:r>
              <a:rPr lang="en-US" b="1" i="1" baseline="0" dirty="0" smtClean="0">
                <a:sym typeface="Wingdings"/>
              </a:rPr>
              <a:t>	</a:t>
            </a:r>
            <a:endParaRPr lang="en-US" dirty="0" smtClean="0"/>
          </a:p>
          <a:p>
            <a:pPr defTabSz="462641"/>
            <a:r>
              <a:rPr lang="en-US" dirty="0" smtClean="0"/>
              <a:t>We anticipate the Design</a:t>
            </a:r>
            <a:r>
              <a:rPr lang="en-US" baseline="0" dirty="0" smtClean="0"/>
              <a:t> will be complete by the end of 2015</a:t>
            </a:r>
          </a:p>
          <a:p>
            <a:pPr defTabSz="462641"/>
            <a:r>
              <a:rPr lang="en-US" b="1" i="1" baseline="0" dirty="0" smtClean="0">
                <a:sym typeface="Wingdings"/>
              </a:rPr>
              <a:t>	</a:t>
            </a:r>
            <a:endParaRPr lang="en-US" baseline="0" dirty="0" smtClean="0"/>
          </a:p>
          <a:p>
            <a:pPr defTabSz="462641"/>
            <a:r>
              <a:rPr lang="en-US" baseline="0" dirty="0" smtClean="0"/>
              <a:t>And the FHWA will be accepting test section nominations by early 2016</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70</a:t>
            </a:fld>
            <a:endParaRPr lang="en-CA">
              <a:solidFill>
                <a:prstClr val="black"/>
              </a:solidFill>
            </a:endParaRPr>
          </a:p>
        </p:txBody>
      </p:sp>
    </p:spTree>
    <p:extLst>
      <p:ext uri="{BB962C8B-B14F-4D97-AF65-F5344CB8AC3E}">
        <p14:creationId xmlns:p14="http://schemas.microsoft.com/office/powerpoint/2010/main" val="41067674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SAVE</a:t>
            </a:r>
            <a:endParaRPr lang="en-CA" b="1" u="sng" dirty="0"/>
          </a:p>
          <a:p>
            <a:pPr defTabSz="462641">
              <a:defRPr/>
            </a:pPr>
            <a:endParaRPr lang="en-US" dirty="0"/>
          </a:p>
          <a:p>
            <a:pPr defTabSz="462641">
              <a:defRPr/>
            </a:pPr>
            <a:r>
              <a:rPr lang="en-US" dirty="0"/>
              <a:t>The Beyond Traffic study recently completed by the US DOT, </a:t>
            </a:r>
            <a:r>
              <a:rPr lang="en-US" sz="1400" dirty="0">
                <a:latin typeface="Times New Roman"/>
                <a:ea typeface="Calibri"/>
              </a:rPr>
              <a:t>confirmed that America’s infrastructure is failing</a:t>
            </a:r>
          </a:p>
          <a:p>
            <a:pPr defTabSz="462641">
              <a:defRPr/>
            </a:pPr>
            <a:r>
              <a:rPr lang="en-US" sz="1400" b="1" i="1" dirty="0">
                <a:sym typeface="Wingdings"/>
              </a:rPr>
              <a:t>	</a:t>
            </a:r>
            <a:endParaRPr lang="en-US" sz="1400" dirty="0">
              <a:latin typeface="Times New Roman"/>
              <a:ea typeface="Calibri"/>
            </a:endParaRPr>
          </a:p>
          <a:p>
            <a:pPr defTabSz="462641">
              <a:defRPr/>
            </a:pPr>
            <a:r>
              <a:rPr lang="en-US" sz="1400" dirty="0">
                <a:latin typeface="Times New Roman"/>
                <a:ea typeface="Calibri"/>
              </a:rPr>
              <a:t>Sixty-five percent of the roads are in “less than good condition”</a:t>
            </a:r>
          </a:p>
          <a:p>
            <a:pPr defTabSz="462641">
              <a:defRPr/>
            </a:pPr>
            <a:r>
              <a:rPr lang="en-US" sz="1400" b="1" i="1" dirty="0">
                <a:sym typeface="Wingdings"/>
              </a:rPr>
              <a:t>	</a:t>
            </a:r>
            <a:endParaRPr lang="en-US" sz="1400" dirty="0">
              <a:latin typeface="Times New Roman"/>
              <a:ea typeface="Calibri"/>
            </a:endParaRPr>
          </a:p>
          <a:p>
            <a:pPr defTabSz="462641">
              <a:defRPr/>
            </a:pPr>
            <a:r>
              <a:rPr lang="en-US" sz="1400" dirty="0">
                <a:latin typeface="Times New Roman"/>
                <a:ea typeface="Calibri"/>
              </a:rPr>
              <a:t>The report also revealed that, over the next 30 years, Americans will ask more of our transportation system than ever </a:t>
            </a:r>
            <a:r>
              <a:rPr lang="en-US" sz="1400" dirty="0" smtClean="0">
                <a:latin typeface="Times New Roman"/>
                <a:ea typeface="Calibri"/>
              </a:rPr>
              <a:t>before. The United States’ population will grow by 70 million.</a:t>
            </a:r>
            <a:endParaRPr lang="en-US" dirty="0">
              <a:latin typeface="Century Gothic"/>
              <a:ea typeface="Calibri"/>
              <a:cs typeface="Times New Roman"/>
            </a:endParaRPr>
          </a:p>
          <a:p>
            <a:pPr defTabSz="462641"/>
            <a:endParaRPr lang="en-US" dirty="0">
              <a:latin typeface="Century Gothic"/>
              <a:ea typeface="Calibri"/>
              <a:cs typeface="Times New Roman"/>
            </a:endParaRPr>
          </a:p>
          <a:p>
            <a:pPr defTabSz="462641"/>
            <a:r>
              <a:rPr lang="en-US" dirty="0">
                <a:latin typeface="Century Gothic"/>
                <a:ea typeface="Calibri"/>
                <a:cs typeface="Times New Roman"/>
              </a:rPr>
              <a:t>The Grow America Act is intended to fund America’s infrastructure needs, to help address the failing system</a:t>
            </a:r>
          </a:p>
          <a:p>
            <a:pPr defTabSz="462641"/>
            <a:endParaRPr lang="en-US" dirty="0">
              <a:latin typeface="Century Gothic"/>
              <a:ea typeface="Calibri"/>
              <a:cs typeface="Times New Roman"/>
            </a:endParaRPr>
          </a:p>
          <a:p>
            <a:pPr defTabSz="462641"/>
            <a:r>
              <a:rPr lang="en-US" dirty="0">
                <a:latin typeface="Century Gothic"/>
                <a:ea typeface="Calibri"/>
                <a:cs typeface="Times New Roman"/>
              </a:rPr>
              <a:t>But in the age of less funding and much greater need, it is up to the pavement research community to finds ways to</a:t>
            </a:r>
          </a:p>
          <a:p>
            <a:pPr defTabSz="462641">
              <a:defRPr/>
            </a:pPr>
            <a:r>
              <a:rPr lang="en-US" b="1" i="1" dirty="0">
                <a:sym typeface="Wingdings"/>
              </a:rPr>
              <a:t>	</a:t>
            </a:r>
            <a:endParaRPr lang="en-US" dirty="0">
              <a:latin typeface="Times New Roman"/>
              <a:ea typeface="Calibri"/>
            </a:endParaRPr>
          </a:p>
          <a:p>
            <a:pPr defTabSz="462641"/>
            <a:r>
              <a:rPr lang="en-US" dirty="0">
                <a:latin typeface="Century Gothic"/>
                <a:ea typeface="Calibri"/>
                <a:cs typeface="Times New Roman"/>
              </a:rPr>
              <a:t>make every dollar count!</a:t>
            </a:r>
          </a:p>
          <a:p>
            <a:pPr defTabSz="462641"/>
            <a:endParaRPr lang="en-US" dirty="0">
              <a:latin typeface="Century Gothic"/>
              <a:ea typeface="Calibri"/>
              <a:cs typeface="Times New Roman"/>
            </a:endParaRPr>
          </a:p>
          <a:p>
            <a:pPr defTabSz="462641"/>
            <a:r>
              <a:rPr lang="en-CA" dirty="0">
                <a:latin typeface="Century Gothic"/>
                <a:ea typeface="Calibri"/>
                <a:cs typeface="Times New Roman"/>
              </a:rPr>
              <a:t>Although the transportation community cannot and should not expect </a:t>
            </a:r>
            <a:r>
              <a:rPr lang="en-CA" dirty="0" err="1">
                <a:latin typeface="Century Gothic"/>
                <a:ea typeface="Calibri"/>
                <a:cs typeface="Times New Roman"/>
              </a:rPr>
              <a:t>LTPP</a:t>
            </a:r>
            <a:r>
              <a:rPr lang="en-CA" dirty="0">
                <a:latin typeface="Century Gothic"/>
                <a:ea typeface="Calibri"/>
                <a:cs typeface="Times New Roman"/>
              </a:rPr>
              <a:t> to be the solution to all of its problems, the industry can rely on it as a preeminent source of pavement performance data</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71</a:t>
            </a:fld>
            <a:endParaRPr lang="en-CA">
              <a:solidFill>
                <a:prstClr val="black"/>
              </a:solidFill>
            </a:endParaRPr>
          </a:p>
        </p:txBody>
      </p:sp>
    </p:spTree>
    <p:extLst>
      <p:ext uri="{BB962C8B-B14F-4D97-AF65-F5344CB8AC3E}">
        <p14:creationId xmlns:p14="http://schemas.microsoft.com/office/powerpoint/2010/main" val="35340262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THE ROAD AHEAD</a:t>
            </a:r>
            <a:endParaRPr lang="en-CA" b="1" u="sng" dirty="0"/>
          </a:p>
          <a:p>
            <a:pPr defTabSz="462641">
              <a:defRPr/>
            </a:pPr>
            <a:endParaRPr lang="en-CA" dirty="0"/>
          </a:p>
          <a:p>
            <a:pPr defTabSz="462641"/>
            <a:r>
              <a:rPr lang="en-US" dirty="0">
                <a:latin typeface="Century Gothic"/>
                <a:ea typeface="Calibri"/>
                <a:cs typeface="Times New Roman"/>
              </a:rPr>
              <a:t>The road ahead is long and full of unknowns, and the decisions being made today will have a noticeable impact on that road</a:t>
            </a:r>
            <a:endParaRPr lang="en-CA" dirty="0">
              <a:latin typeface="Century Gothic"/>
              <a:ea typeface="Calibri"/>
              <a:cs typeface="Times New Roman"/>
            </a:endParaRPr>
          </a:p>
          <a:p>
            <a:pPr defTabSz="462641"/>
            <a:endParaRPr lang="en-CA" dirty="0">
              <a:latin typeface="Century Gothic"/>
              <a:ea typeface="Calibri"/>
              <a:cs typeface="Times New Roman"/>
            </a:endParaRPr>
          </a:p>
          <a:p>
            <a:pPr defTabSz="462641">
              <a:defRPr/>
            </a:pPr>
            <a:r>
              <a:rPr lang="en-US" dirty="0">
                <a:latin typeface="Century Gothic"/>
                <a:ea typeface="Calibri"/>
                <a:cs typeface="Times New Roman"/>
              </a:rPr>
              <a:t>We can’t go back in time to collect field data, so it is essential we make field data collection a priority and an on-going effort, as we will need data now to answer </a:t>
            </a:r>
            <a:r>
              <a:rPr lang="en-CA" dirty="0">
                <a:latin typeface="Century Gothic"/>
                <a:ea typeface="Calibri"/>
                <a:cs typeface="Times New Roman"/>
              </a:rPr>
              <a:t>all kinds of questions yet to be conceived</a:t>
            </a:r>
            <a:r>
              <a:rPr lang="en-US" dirty="0">
                <a:latin typeface="Century Gothic"/>
                <a:ea typeface="Calibri"/>
                <a:cs typeface="Times New Roman"/>
              </a:rPr>
              <a:t> in the future</a:t>
            </a:r>
          </a:p>
          <a:p>
            <a:pPr defTabSz="462641"/>
            <a:r>
              <a:rPr lang="en-US" b="1" i="1" baseline="0" dirty="0" smtClean="0">
                <a:sym typeface="Wingdings"/>
              </a:rPr>
              <a:t>	</a:t>
            </a:r>
            <a:endParaRPr lang="en-US" dirty="0">
              <a:latin typeface="Century Gothic"/>
              <a:ea typeface="Calibri"/>
              <a:cs typeface="Times New Roman"/>
            </a:endParaRPr>
          </a:p>
          <a:p>
            <a:pPr defTabSz="462641"/>
            <a:r>
              <a:rPr lang="en-US" dirty="0">
                <a:latin typeface="Century Gothic"/>
                <a:ea typeface="Calibri"/>
                <a:cs typeface="Times New Roman"/>
              </a:rPr>
              <a:t>Just as in every other industry, technology is a major factor in the pavement industry, and as new technologies become available, we must remain proactive to ensure we know and understand the long-term effects of these technologies </a:t>
            </a:r>
          </a:p>
          <a:p>
            <a:pPr defTabSz="462641">
              <a:defRPr/>
            </a:pPr>
            <a:r>
              <a:rPr lang="en-US" b="1" i="1" baseline="0" dirty="0" smtClean="0">
                <a:sym typeface="Wingdings"/>
              </a:rPr>
              <a:t>	</a:t>
            </a:r>
            <a:endParaRPr lang="en-US" dirty="0">
              <a:latin typeface="Century Gothic"/>
              <a:cs typeface="Times New Roman"/>
              <a:sym typeface="Wingdings"/>
            </a:endParaRPr>
          </a:p>
          <a:p>
            <a:pPr defTabSz="462641">
              <a:defRPr/>
            </a:pPr>
            <a:r>
              <a:rPr lang="en-CA" dirty="0">
                <a:latin typeface="Century Gothic"/>
                <a:ea typeface="Calibri"/>
                <a:cs typeface="Times New Roman"/>
              </a:rPr>
              <a:t>The </a:t>
            </a:r>
            <a:r>
              <a:rPr lang="en-CA" dirty="0" err="1">
                <a:latin typeface="Century Gothic"/>
                <a:ea typeface="Calibri"/>
                <a:cs typeface="Times New Roman"/>
              </a:rPr>
              <a:t>LTPP</a:t>
            </a:r>
            <a:r>
              <a:rPr lang="en-CA" dirty="0">
                <a:latin typeface="Century Gothic"/>
                <a:ea typeface="Calibri"/>
                <a:cs typeface="Times New Roman"/>
              </a:rPr>
              <a:t> program has many rehabilitated test sections capturing the “Full Performance Life” of these sections through continued monitoring will lead to a deeper understanding of the treatment option</a:t>
            </a:r>
          </a:p>
          <a:p>
            <a:pPr defTabSz="462641">
              <a:defRPr/>
            </a:pPr>
            <a:r>
              <a:rPr lang="en-US" b="1" i="1" baseline="0" dirty="0" smtClean="0">
                <a:sym typeface="Wingdings"/>
              </a:rPr>
              <a:t>	</a:t>
            </a:r>
            <a:endParaRPr lang="en-US" dirty="0">
              <a:latin typeface="Century Gothic"/>
              <a:cs typeface="Times New Roman"/>
              <a:sym typeface="Wingdings"/>
            </a:endParaRPr>
          </a:p>
          <a:p>
            <a:pPr defTabSz="462641">
              <a:defRPr/>
            </a:pPr>
            <a:r>
              <a:rPr lang="en-US" dirty="0">
                <a:latin typeface="Century Gothic"/>
                <a:ea typeface="Calibri"/>
                <a:cs typeface="Times New Roman"/>
              </a:rPr>
              <a:t>With that said, we will also need NEW experiments, like our Warm Mix Asphalt and Pavement Preservation experiments, which will require State Agencies to participate by providing NEW test sections</a:t>
            </a:r>
          </a:p>
          <a:p>
            <a:pPr defTabSz="462641">
              <a:defRPr/>
            </a:pPr>
            <a:r>
              <a:rPr lang="en-US" b="1" i="1" baseline="0" dirty="0" smtClean="0">
                <a:sym typeface="Wingdings"/>
              </a:rPr>
              <a:t>	</a:t>
            </a:r>
            <a:endParaRPr lang="en-CA" dirty="0">
              <a:latin typeface="Century Gothic"/>
              <a:ea typeface="Calibri"/>
              <a:cs typeface="Times New Roman"/>
            </a:endParaRPr>
          </a:p>
          <a:p>
            <a:pPr defTabSz="462641">
              <a:defRPr/>
            </a:pPr>
            <a:r>
              <a:rPr lang="en-US" dirty="0">
                <a:latin typeface="Century Gothic"/>
                <a:ea typeface="Calibri"/>
                <a:cs typeface="Times New Roman"/>
              </a:rPr>
              <a:t>We will also need to analyze the data from these NEW experiments, to evaluate their performance and provide insights in order to</a:t>
            </a:r>
            <a:r>
              <a:rPr lang="en-CA" dirty="0">
                <a:latin typeface="Century Gothic"/>
                <a:ea typeface="Calibri"/>
                <a:cs typeface="Times New Roman"/>
              </a:rPr>
              <a:t> yield future savings</a:t>
            </a:r>
            <a:endParaRPr lang="en-US" dirty="0">
              <a:latin typeface="Century Gothic"/>
              <a:ea typeface="Calibri"/>
              <a:cs typeface="Times New Roman"/>
            </a:endParaRPr>
          </a:p>
          <a:p>
            <a:pPr defTabSz="462641">
              <a:defRPr/>
            </a:pPr>
            <a:endParaRPr lang="en-CA" dirty="0">
              <a:latin typeface="Century Gothic"/>
              <a:ea typeface="Calibri"/>
              <a:cs typeface="Times New Roman"/>
            </a:endParaRPr>
          </a:p>
          <a:p>
            <a:pPr defTabSz="462641">
              <a:defRPr/>
            </a:pPr>
            <a:r>
              <a:rPr lang="en-CA" dirty="0">
                <a:latin typeface="Century Gothic"/>
                <a:ea typeface="Calibri"/>
                <a:cs typeface="Times New Roman"/>
              </a:rPr>
              <a:t>The </a:t>
            </a:r>
            <a:r>
              <a:rPr lang="en-CA" dirty="0" err="1">
                <a:latin typeface="Century Gothic"/>
                <a:ea typeface="Calibri"/>
                <a:cs typeface="Times New Roman"/>
              </a:rPr>
              <a:t>LTPP</a:t>
            </a:r>
            <a:r>
              <a:rPr lang="en-CA" dirty="0">
                <a:latin typeface="Century Gothic"/>
                <a:ea typeface="Calibri"/>
                <a:cs typeface="Times New Roman"/>
              </a:rPr>
              <a:t> program is an ongoing activity that will yield infinite benefits as long as data is being added to the database and new data analysis efforts are pursued</a:t>
            </a:r>
            <a:endParaRPr lang="en-CA" sz="1400" dirty="0">
              <a:latin typeface="Times New Roman"/>
              <a:ea typeface="Calibri"/>
              <a:cs typeface="Times New Roman"/>
            </a:endParaRP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72</a:t>
            </a:fld>
            <a:endParaRPr lang="en-CA">
              <a:solidFill>
                <a:prstClr val="black"/>
              </a:solidFill>
            </a:endParaRPr>
          </a:p>
        </p:txBody>
      </p:sp>
    </p:spTree>
    <p:extLst>
      <p:ext uri="{BB962C8B-B14F-4D97-AF65-F5344CB8AC3E}">
        <p14:creationId xmlns:p14="http://schemas.microsoft.com/office/powerpoint/2010/main" val="35340262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ACADEMIC USES</a:t>
            </a:r>
          </a:p>
          <a:p>
            <a:endParaRPr lang="en-US" dirty="0" smtClean="0"/>
          </a:p>
          <a:p>
            <a:r>
              <a:rPr lang="en-US" dirty="0" smtClean="0"/>
              <a:t>Some idea’s and examples of how students</a:t>
            </a:r>
            <a:r>
              <a:rPr lang="en-US" baseline="0" dirty="0" smtClean="0"/>
              <a:t> or professors</a:t>
            </a:r>
            <a:r>
              <a:rPr lang="en-US" dirty="0" smtClean="0"/>
              <a:t> can utilize </a:t>
            </a:r>
            <a:r>
              <a:rPr lang="en-US" dirty="0" err="1" smtClean="0"/>
              <a:t>LTPP</a:t>
            </a:r>
            <a:r>
              <a:rPr lang="en-US" dirty="0" smtClean="0"/>
              <a:t> program</a:t>
            </a:r>
          </a:p>
          <a:p>
            <a:endParaRPr lang="en-US" dirty="0" smtClean="0"/>
          </a:p>
          <a:p>
            <a:r>
              <a:rPr lang="en-US" b="1" i="1" baseline="0" dirty="0" smtClean="0"/>
              <a:t>PAUSE</a:t>
            </a:r>
          </a:p>
          <a:p>
            <a:pPr defTabSz="92528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73</a:t>
            </a:fld>
            <a:endParaRPr lang="en-CA">
              <a:solidFill>
                <a:prstClr val="black"/>
              </a:solidFill>
            </a:endParaRPr>
          </a:p>
        </p:txBody>
      </p:sp>
    </p:spTree>
    <p:extLst>
      <p:ext uri="{BB962C8B-B14F-4D97-AF65-F5344CB8AC3E}">
        <p14:creationId xmlns:p14="http://schemas.microsoft.com/office/powerpoint/2010/main" val="23465804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defRPr/>
            </a:pPr>
            <a:r>
              <a:rPr lang="en-US" b="1" u="sng" dirty="0" smtClean="0"/>
              <a:t>USES…AND MORE</a:t>
            </a:r>
            <a:endParaRPr lang="en-US" b="1" u="sng" dirty="0"/>
          </a:p>
          <a:p>
            <a:pPr marL="0" indent="0" defTabSz="457200">
              <a:buFont typeface="Arial" panose="020B0604020202020204" pitchFamily="34" charset="0"/>
              <a:buNone/>
              <a:defRPr/>
            </a:pPr>
            <a:endParaRPr lang="en-US" dirty="0"/>
          </a:p>
          <a:p>
            <a:pPr marL="0" indent="0" defTabSz="457200">
              <a:buFont typeface="Arial" panose="020B0604020202020204" pitchFamily="34" charset="0"/>
              <a:buNone/>
              <a:defRPr/>
            </a:pPr>
            <a:r>
              <a:rPr lang="en-US" dirty="0" smtClean="0"/>
              <a:t>The possibilities are endless, whether you </a:t>
            </a:r>
          </a:p>
          <a:p>
            <a:pPr marL="0" indent="0" defTabSz="457200">
              <a:buFont typeface="Arial" panose="020B0604020202020204" pitchFamily="34" charset="0"/>
              <a:buNone/>
              <a:defRPr/>
            </a:pPr>
            <a:r>
              <a:rPr lang="en-US" b="1" i="1" baseline="0" dirty="0" smtClean="0">
                <a:sym typeface="Wingdings"/>
              </a:rPr>
              <a:t>	</a:t>
            </a:r>
            <a:endParaRPr lang="en-US" dirty="0" smtClean="0"/>
          </a:p>
          <a:p>
            <a:pPr marL="0" indent="0" defTabSz="457200">
              <a:buFont typeface="Arial" panose="020B0604020202020204" pitchFamily="34" charset="0"/>
              <a:buNone/>
              <a:defRPr/>
            </a:pPr>
            <a:r>
              <a:rPr lang="en-US" dirty="0" smtClean="0"/>
              <a:t>Data for Specific Research</a:t>
            </a:r>
          </a:p>
          <a:p>
            <a:pPr marL="0" indent="0" defTabSz="457200">
              <a:buFont typeface="Arial" panose="020B0604020202020204" pitchFamily="34" charset="0"/>
              <a:buNone/>
              <a:defRPr/>
            </a:pPr>
            <a:r>
              <a:rPr lang="en-US" b="1" i="1" baseline="0" dirty="0" smtClean="0">
                <a:sym typeface="Wingdings"/>
              </a:rPr>
              <a:t>	</a:t>
            </a:r>
            <a:endParaRPr lang="en-US" dirty="0" smtClean="0"/>
          </a:p>
          <a:p>
            <a:pPr marL="0" indent="0" defTabSz="457200">
              <a:buFont typeface="Arial" panose="020B0604020202020204" pitchFamily="34" charset="0"/>
              <a:buNone/>
              <a:defRPr/>
            </a:pPr>
            <a:r>
              <a:rPr lang="en-US" dirty="0" smtClean="0"/>
              <a:t>New Data Types for Research (Texture, Climatic, etc.)</a:t>
            </a:r>
          </a:p>
          <a:p>
            <a:pPr marL="0" indent="0" defTabSz="457200">
              <a:buFont typeface="Arial" panose="020B0604020202020204" pitchFamily="34" charset="0"/>
              <a:buNone/>
              <a:defRPr/>
            </a:pPr>
            <a:r>
              <a:rPr lang="en-US" b="1" i="1" baseline="0" dirty="0" smtClean="0">
                <a:sym typeface="Wingdings"/>
              </a:rPr>
              <a:t>	</a:t>
            </a:r>
            <a:endParaRPr lang="en-US" dirty="0" smtClean="0"/>
          </a:p>
          <a:p>
            <a:pPr marL="0" indent="0" defTabSz="457200">
              <a:buFont typeface="Arial" panose="020B0604020202020204" pitchFamily="34" charset="0"/>
              <a:buNone/>
              <a:defRPr/>
            </a:pPr>
            <a:r>
              <a:rPr lang="en-US" dirty="0" err="1" smtClean="0"/>
              <a:t>LTPP</a:t>
            </a:r>
            <a:r>
              <a:rPr lang="en-US" dirty="0" smtClean="0"/>
              <a:t> Strategic Data Analysis Plan</a:t>
            </a:r>
          </a:p>
          <a:p>
            <a:pPr marL="0" indent="0" defTabSz="457200">
              <a:buFont typeface="Arial" panose="020B0604020202020204" pitchFamily="34" charset="0"/>
              <a:buNone/>
              <a:defRPr/>
            </a:pPr>
            <a:r>
              <a:rPr lang="en-US" b="1" i="1" baseline="0" dirty="0" smtClean="0">
                <a:sym typeface="Wingdings"/>
              </a:rPr>
              <a:t>	</a:t>
            </a:r>
            <a:endParaRPr lang="en-US" dirty="0" smtClean="0"/>
          </a:p>
          <a:p>
            <a:pPr marL="0" indent="0" defTabSz="457200">
              <a:buFont typeface="Arial" panose="020B0604020202020204" pitchFamily="34" charset="0"/>
              <a:buNone/>
              <a:defRPr/>
            </a:pPr>
            <a:r>
              <a:rPr lang="en-US" dirty="0" smtClean="0"/>
              <a:t>Case Studies (on flash drive)</a:t>
            </a:r>
          </a:p>
          <a:p>
            <a:pPr marL="0" indent="0" defTabSz="457200">
              <a:buFont typeface="Arial" panose="020B0604020202020204" pitchFamily="34" charset="0"/>
              <a:buNone/>
              <a:defRPr/>
            </a:pPr>
            <a:r>
              <a:rPr lang="en-US" b="1" i="1" baseline="0" dirty="0" smtClean="0">
                <a:sym typeface="Wingdings"/>
              </a:rPr>
              <a:t>	</a:t>
            </a:r>
            <a:endParaRPr lang="en-US" dirty="0" smtClean="0"/>
          </a:p>
          <a:p>
            <a:pPr marL="0" indent="0" defTabSz="457200">
              <a:buFont typeface="Arial" panose="020B0604020202020204" pitchFamily="34" charset="0"/>
              <a:buNone/>
              <a:defRPr/>
            </a:pPr>
            <a:r>
              <a:rPr lang="en-US" dirty="0" smtClean="0"/>
              <a:t>Sample Applications – on </a:t>
            </a:r>
            <a:r>
              <a:rPr lang="en-US" dirty="0" err="1" smtClean="0"/>
              <a:t>InfoPave</a:t>
            </a:r>
            <a:endParaRPr lang="en-US" dirty="0" smtClean="0"/>
          </a:p>
          <a:p>
            <a:pPr marL="0" indent="0" defTabSz="457200">
              <a:buFont typeface="Arial" panose="020B0604020202020204" pitchFamily="34" charset="0"/>
              <a:buNone/>
              <a:defRPr/>
            </a:pPr>
            <a:r>
              <a:rPr lang="en-US" b="1" i="1" baseline="0" dirty="0" smtClean="0">
                <a:sym typeface="Wingdings"/>
              </a:rPr>
              <a:t>	</a:t>
            </a:r>
            <a:endParaRPr lang="en-US" dirty="0" smtClean="0"/>
          </a:p>
          <a:p>
            <a:pPr marL="0" indent="0" defTabSz="457200">
              <a:buFont typeface="Arial" panose="020B0604020202020204" pitchFamily="34" charset="0"/>
              <a:buNone/>
              <a:defRPr/>
            </a:pPr>
            <a:r>
              <a:rPr lang="en-US" dirty="0" smtClean="0"/>
              <a:t>Browse for Inspiration</a:t>
            </a:r>
          </a:p>
          <a:p>
            <a:pPr marL="0" indent="0" defTabSz="457200">
              <a:buFont typeface="Arial" panose="020B0604020202020204" pitchFamily="34" charset="0"/>
              <a:buNone/>
              <a:defRPr/>
            </a:pPr>
            <a:r>
              <a:rPr lang="en-US" b="1" i="1" baseline="0" dirty="0" smtClean="0">
                <a:sym typeface="Wingdings"/>
              </a:rPr>
              <a:t>	</a:t>
            </a:r>
            <a:endParaRPr lang="en-US" dirty="0" smtClean="0"/>
          </a:p>
          <a:p>
            <a:pPr marL="0" indent="0" defTabSz="457200">
              <a:buFont typeface="Arial" panose="020B0604020202020204" pitchFamily="34" charset="0"/>
              <a:buNone/>
              <a:defRPr/>
            </a:pPr>
            <a:r>
              <a:rPr lang="en-US" dirty="0" smtClean="0"/>
              <a:t>Contact</a:t>
            </a:r>
            <a:r>
              <a:rPr lang="en-US" baseline="0" dirty="0" smtClean="0"/>
              <a:t> </a:t>
            </a:r>
            <a:r>
              <a:rPr lang="en-US" baseline="0" dirty="0" err="1" smtClean="0"/>
              <a:t>LTPP</a:t>
            </a:r>
            <a:r>
              <a:rPr lang="en-US" baseline="0" dirty="0" smtClean="0"/>
              <a:t> – for anything else! Like collaboration…</a:t>
            </a:r>
            <a:endParaRPr lang="en-US" dirty="0"/>
          </a:p>
          <a:p>
            <a:pPr defTabSz="457200"/>
            <a:r>
              <a:rPr lang="en-US" b="1" i="1" baseline="0" dirty="0" smtClean="0"/>
              <a:t>PAUSE</a:t>
            </a:r>
          </a:p>
          <a:p>
            <a:pPr defTabSz="457200">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74</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err="1" smtClean="0"/>
              <a:t>ASCE</a:t>
            </a:r>
            <a:r>
              <a:rPr lang="en-US" b="1" u="sng" dirty="0" smtClean="0"/>
              <a:t> CONTEST</a:t>
            </a:r>
          </a:p>
          <a:p>
            <a:endParaRPr lang="en-US" dirty="0" smtClean="0"/>
          </a:p>
          <a:p>
            <a:r>
              <a:rPr lang="en-US" b="0" i="0" baseline="0" dirty="0" smtClean="0"/>
              <a:t>Contest…any interest in this topic???...</a:t>
            </a:r>
            <a:endParaRPr lang="en-US" b="1" i="1" baseline="0" dirty="0" smtClean="0"/>
          </a:p>
          <a:p>
            <a:r>
              <a:rPr lang="en-US" b="1" i="1" baseline="0" dirty="0" smtClean="0"/>
              <a:t>PAUSE</a:t>
            </a:r>
          </a:p>
          <a:p>
            <a:pPr defTabSz="92528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75</a:t>
            </a:fld>
            <a:endParaRPr lang="en-CA">
              <a:solidFill>
                <a:prstClr val="black"/>
              </a:solidFill>
            </a:endParaRPr>
          </a:p>
        </p:txBody>
      </p:sp>
    </p:spTree>
    <p:extLst>
      <p:ext uri="{BB962C8B-B14F-4D97-AF65-F5344CB8AC3E}">
        <p14:creationId xmlns:p14="http://schemas.microsoft.com/office/powerpoint/2010/main" val="5457377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INTERNATIONAL DATA ANALYSIS CONTEST</a:t>
            </a:r>
          </a:p>
          <a:p>
            <a:pPr defTabSz="462641"/>
            <a:endParaRPr lang="en-US" dirty="0" smtClean="0"/>
          </a:p>
          <a:p>
            <a:pPr defTabSz="462641"/>
            <a:r>
              <a:rPr lang="en-US" b="0" i="0" baseline="0" dirty="0" smtClean="0"/>
              <a:t>The</a:t>
            </a:r>
          </a:p>
          <a:p>
            <a:pPr defTabSz="462641"/>
            <a:r>
              <a:rPr lang="en-US" b="1" i="1" baseline="0" dirty="0" smtClean="0">
                <a:sym typeface="Wingdings"/>
              </a:rPr>
              <a:t>	</a:t>
            </a:r>
            <a:endParaRPr lang="en-US" b="0" i="0" baseline="0" dirty="0" smtClean="0"/>
          </a:p>
          <a:p>
            <a:pPr defTabSz="462641"/>
            <a:r>
              <a:rPr lang="en-US" b="0" i="0" baseline="0" dirty="0" err="1" smtClean="0"/>
              <a:t>LTPP</a:t>
            </a:r>
            <a:r>
              <a:rPr lang="en-US" b="0" i="0" baseline="0" dirty="0" smtClean="0"/>
              <a:t> program has once again teamed up with the</a:t>
            </a:r>
          </a:p>
          <a:p>
            <a:pPr defTabSz="462641"/>
            <a:r>
              <a:rPr lang="en-US" b="1" i="1" baseline="0" dirty="0" smtClean="0">
                <a:sym typeface="Wingdings"/>
              </a:rPr>
              <a:t>	</a:t>
            </a:r>
            <a:endParaRPr lang="en-US" b="0" i="0" baseline="0" dirty="0" smtClean="0"/>
          </a:p>
          <a:p>
            <a:pPr defTabSz="462641"/>
            <a:r>
              <a:rPr lang="en-US" b="0" i="0" baseline="0" dirty="0" smtClean="0"/>
              <a:t>American Society of Civil Engineers (</a:t>
            </a:r>
            <a:r>
              <a:rPr lang="en-US" b="0" i="0" baseline="0" dirty="0" err="1" smtClean="0"/>
              <a:t>ASCE</a:t>
            </a:r>
            <a:r>
              <a:rPr lang="en-US" b="0" i="0" baseline="0" dirty="0" smtClean="0"/>
              <a:t>) , to bring you…</a:t>
            </a:r>
            <a:endParaRPr lang="en-US" b="1" i="1" baseline="0" dirty="0" smtClean="0"/>
          </a:p>
          <a:p>
            <a:pPr defTabSz="462641"/>
            <a:endParaRPr lang="en-US" b="0" i="0" baseline="0" dirty="0" smtClean="0"/>
          </a:p>
          <a:p>
            <a:pPr defTabSz="462641"/>
            <a:r>
              <a:rPr lang="en-US" b="0" i="0" baseline="0" dirty="0" smtClean="0"/>
              <a:t>The 2015 </a:t>
            </a:r>
            <a:r>
              <a:rPr lang="en-US" b="0" i="0" baseline="0" dirty="0" err="1" smtClean="0"/>
              <a:t>LTPP</a:t>
            </a:r>
            <a:r>
              <a:rPr lang="en-US" b="0" i="0" baseline="0" dirty="0" smtClean="0"/>
              <a:t> International Data Analysis Contest</a:t>
            </a:r>
          </a:p>
          <a:p>
            <a:pPr defTabSz="462641"/>
            <a:endParaRPr lang="en-US" b="0" i="0" baseline="0" dirty="0" smtClean="0"/>
          </a:p>
          <a:p>
            <a:pPr defTabSz="462641"/>
            <a:r>
              <a:rPr lang="en-US" b="0" i="0" baseline="0" dirty="0" smtClean="0"/>
              <a:t>Initiated in 1998, the contest is designed to</a:t>
            </a:r>
          </a:p>
          <a:p>
            <a:pPr defTabSz="462641"/>
            <a:r>
              <a:rPr lang="en-US" b="1" i="1" baseline="0" dirty="0" smtClean="0">
                <a:sym typeface="Wingdings"/>
              </a:rPr>
              <a:t>	</a:t>
            </a:r>
            <a:endParaRPr lang="en-US" b="0" i="0" baseline="0" dirty="0" smtClean="0"/>
          </a:p>
          <a:p>
            <a:pPr defTabSz="462641"/>
            <a:r>
              <a:rPr lang="en-US" b="0" i="0" baseline="0" dirty="0" smtClean="0"/>
              <a:t>encourage students, professors, highway agencies, and consultants from around the world to use the </a:t>
            </a:r>
            <a:r>
              <a:rPr lang="en-US" b="0" i="0" baseline="0" dirty="0" err="1" smtClean="0"/>
              <a:t>LTPP</a:t>
            </a:r>
            <a:r>
              <a:rPr lang="en-US" b="0" i="0" baseline="0" dirty="0" smtClean="0"/>
              <a:t> data</a:t>
            </a:r>
          </a:p>
          <a:p>
            <a:pPr defTabSz="462641"/>
            <a:endParaRPr lang="en-US" b="0" i="0" baseline="0" dirty="0" smtClean="0"/>
          </a:p>
          <a:p>
            <a:pPr defTabSz="462641"/>
            <a:r>
              <a:rPr lang="en-US" b="0" i="0" baseline="0" dirty="0" smtClean="0"/>
              <a:t>The contest offers a unique opportunity for contestants, primarily students, to work individually or in a team to perform research that will benefit the highway transportation community</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76</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THEMES</a:t>
            </a:r>
          </a:p>
          <a:p>
            <a:pPr defTabSz="462641"/>
            <a:endParaRPr lang="en-US" dirty="0" smtClean="0"/>
          </a:p>
          <a:p>
            <a:pPr defTabSz="462641"/>
            <a:r>
              <a:rPr lang="en-US" dirty="0" smtClean="0"/>
              <a:t>This years contest theme is:</a:t>
            </a:r>
          </a:p>
          <a:p>
            <a:pPr defTabSz="462641"/>
            <a:r>
              <a:rPr lang="en-US" b="1" i="1" baseline="0" dirty="0" smtClean="0">
                <a:sym typeface="Wingdings"/>
              </a:rPr>
              <a:t>	</a:t>
            </a:r>
            <a:endParaRPr lang="en-US" dirty="0" smtClean="0"/>
          </a:p>
          <a:p>
            <a:pPr defTabSz="462641"/>
            <a:r>
              <a:rPr lang="en-US" b="0" i="0" baseline="0" dirty="0" smtClean="0"/>
              <a:t>"Use of </a:t>
            </a:r>
            <a:r>
              <a:rPr lang="en-US" b="0" i="0" baseline="0" dirty="0" err="1" smtClean="0"/>
              <a:t>LTPP</a:t>
            </a:r>
            <a:r>
              <a:rPr lang="en-US" b="0" i="0" baseline="0" dirty="0" smtClean="0"/>
              <a:t> Data for Managing Pavement Assets"</a:t>
            </a:r>
          </a:p>
          <a:p>
            <a:pPr defTabSz="462641"/>
            <a:r>
              <a:rPr lang="en-US" b="1" i="1" baseline="0" dirty="0" smtClean="0">
                <a:sym typeface="Wingdings"/>
              </a:rPr>
              <a:t>	</a:t>
            </a:r>
            <a:endParaRPr lang="en-US" b="0" i="0" baseline="0" dirty="0" smtClean="0"/>
          </a:p>
          <a:p>
            <a:pPr defTabSz="462641"/>
            <a:r>
              <a:rPr lang="en-US" b="0" i="0" baseline="0" dirty="0" smtClean="0"/>
              <a:t>This year’s contest also includes a challenge theme, the challenge theme is:</a:t>
            </a:r>
          </a:p>
          <a:p>
            <a:pPr defTabSz="462641"/>
            <a:r>
              <a:rPr lang="en-US" b="1" i="1" baseline="0" dirty="0" smtClean="0">
                <a:sym typeface="Wingdings"/>
              </a:rPr>
              <a:t>	</a:t>
            </a:r>
            <a:endParaRPr lang="en-US" b="0" i="0" baseline="0" dirty="0" smtClean="0"/>
          </a:p>
          <a:p>
            <a:pPr defTabSz="462641"/>
            <a:r>
              <a:rPr lang="en-US" b="0" i="0" baseline="0" dirty="0" smtClean="0"/>
              <a:t>"Develop Pavement Health or Condition Indices Using </a:t>
            </a:r>
            <a:r>
              <a:rPr lang="en-US" b="0" i="0" baseline="0" dirty="0" err="1" smtClean="0"/>
              <a:t>LTPP</a:t>
            </a:r>
            <a:r>
              <a:rPr lang="en-US" b="0" i="0" baseline="0" dirty="0" smtClean="0"/>
              <a:t> Data"</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77</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THEMES</a:t>
            </a:r>
          </a:p>
          <a:p>
            <a:pPr defTabSz="462641"/>
            <a:endParaRPr lang="en-US" dirty="0" smtClean="0"/>
          </a:p>
          <a:p>
            <a:pPr defTabSz="462641"/>
            <a:r>
              <a:rPr lang="en-US" dirty="0" smtClean="0"/>
              <a:t>This years contest theme is:</a:t>
            </a:r>
          </a:p>
          <a:p>
            <a:pPr defTabSz="462641"/>
            <a:r>
              <a:rPr lang="en-US" b="1" i="1" baseline="0" dirty="0" smtClean="0">
                <a:sym typeface="Wingdings"/>
              </a:rPr>
              <a:t>	</a:t>
            </a:r>
            <a:endParaRPr lang="en-US" dirty="0" smtClean="0"/>
          </a:p>
          <a:p>
            <a:pPr defTabSz="462641"/>
            <a:r>
              <a:rPr lang="en-US" b="0" i="0" baseline="0" dirty="0" smtClean="0"/>
              <a:t>"Use of </a:t>
            </a:r>
            <a:r>
              <a:rPr lang="en-US" b="0" i="0" baseline="0" dirty="0" err="1" smtClean="0"/>
              <a:t>LTPP</a:t>
            </a:r>
            <a:r>
              <a:rPr lang="en-US" b="0" i="0" baseline="0" dirty="0" smtClean="0"/>
              <a:t> Data for Managing Pavement Assets"</a:t>
            </a:r>
          </a:p>
          <a:p>
            <a:pPr defTabSz="462641"/>
            <a:r>
              <a:rPr lang="en-US" b="1" i="1" baseline="0" dirty="0" smtClean="0">
                <a:sym typeface="Wingdings"/>
              </a:rPr>
              <a:t>	</a:t>
            </a:r>
            <a:endParaRPr lang="en-US" b="0" i="0" baseline="0" dirty="0" smtClean="0"/>
          </a:p>
          <a:p>
            <a:pPr defTabSz="462641"/>
            <a:r>
              <a:rPr lang="en-US" b="0" i="0" baseline="0" dirty="0" smtClean="0"/>
              <a:t>This year’s contest also includes a challenge theme, the challenge theme is:</a:t>
            </a:r>
          </a:p>
          <a:p>
            <a:pPr defTabSz="462641"/>
            <a:r>
              <a:rPr lang="en-US" b="1" i="1" baseline="0" dirty="0" smtClean="0">
                <a:sym typeface="Wingdings"/>
              </a:rPr>
              <a:t>	</a:t>
            </a:r>
            <a:endParaRPr lang="en-US" b="0" i="0" baseline="0" dirty="0" smtClean="0"/>
          </a:p>
          <a:p>
            <a:pPr defTabSz="462641"/>
            <a:r>
              <a:rPr lang="en-US" b="0" i="0" baseline="0" dirty="0" smtClean="0"/>
              <a:t>"Develop Pavement Health or Condition Indices Using </a:t>
            </a:r>
            <a:r>
              <a:rPr lang="en-US" b="0" i="0" baseline="0" dirty="0" err="1" smtClean="0"/>
              <a:t>LTPP</a:t>
            </a:r>
            <a:r>
              <a:rPr lang="en-US" b="0" i="0" baseline="0" dirty="0" smtClean="0"/>
              <a:t> Data"</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78</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PRIZES</a:t>
            </a:r>
          </a:p>
          <a:p>
            <a:pPr defTabSz="462641"/>
            <a:endParaRPr lang="en-US" dirty="0" smtClean="0"/>
          </a:p>
          <a:p>
            <a:pPr defTabSz="462641"/>
            <a:r>
              <a:rPr lang="en-US" b="0" i="0" baseline="0" dirty="0" smtClean="0"/>
              <a:t>Authors of winning papers will receive a </a:t>
            </a:r>
          </a:p>
          <a:p>
            <a:pPr defTabSz="462641"/>
            <a:r>
              <a:rPr lang="en-US" b="1" i="1" baseline="0" dirty="0" smtClean="0">
                <a:sym typeface="Wingdings"/>
              </a:rPr>
              <a:t>	</a:t>
            </a:r>
            <a:endParaRPr lang="en-US" b="0" i="0" baseline="0" dirty="0" smtClean="0"/>
          </a:p>
          <a:p>
            <a:pPr defTabSz="462641"/>
            <a:r>
              <a:rPr lang="en-US" b="0" i="0" baseline="0" dirty="0" smtClean="0"/>
              <a:t>cash prize, ranging from $500 to $1500, depending on the category</a:t>
            </a:r>
          </a:p>
          <a:p>
            <a:pPr defTabSz="462641"/>
            <a:r>
              <a:rPr lang="en-US" b="1" i="1" baseline="0" dirty="0" smtClean="0">
                <a:sym typeface="Wingdings"/>
              </a:rPr>
              <a:t>	</a:t>
            </a:r>
            <a:endParaRPr lang="en-US" b="0" i="0" baseline="0" dirty="0" smtClean="0"/>
          </a:p>
          <a:p>
            <a:pPr defTabSz="462641"/>
            <a:r>
              <a:rPr lang="en-US" b="0" i="0" baseline="0" dirty="0" smtClean="0"/>
              <a:t>and an all-expense paid trip to Washington, D.C. to be nationally recognized at the 2016 Transportation Research Board (</a:t>
            </a:r>
            <a:r>
              <a:rPr lang="en-US" b="0" i="0" baseline="0" dirty="0" err="1" smtClean="0"/>
              <a:t>TRB</a:t>
            </a:r>
            <a:r>
              <a:rPr lang="en-US" b="0" i="0" baseline="0" dirty="0" smtClean="0"/>
              <a:t>) 95th Annual Meeting</a:t>
            </a:r>
          </a:p>
          <a:p>
            <a:pPr defTabSz="462641"/>
            <a:r>
              <a:rPr lang="en-US" b="1" i="1" baseline="0" dirty="0" smtClean="0">
                <a:sym typeface="Wingdings"/>
              </a:rPr>
              <a:t>	</a:t>
            </a:r>
            <a:endParaRPr lang="en-US" b="0" i="0" baseline="0" dirty="0" smtClean="0"/>
          </a:p>
          <a:p>
            <a:pPr defTabSz="462641"/>
            <a:r>
              <a:rPr lang="en-US" b="0" i="0" baseline="0" dirty="0" smtClean="0"/>
              <a:t>In addition, winners will present their research topic at one or more of the </a:t>
            </a:r>
            <a:r>
              <a:rPr lang="en-US" b="0" i="0" baseline="0" dirty="0" err="1" smtClean="0"/>
              <a:t>TRB</a:t>
            </a:r>
            <a:r>
              <a:rPr lang="en-US" b="0" i="0" baseline="0" dirty="0" smtClean="0"/>
              <a:t> meeting sessions and will be given the option to have FHWA publish their winning paper, which will be available for researchers worldwide</a:t>
            </a:r>
          </a:p>
          <a:p>
            <a:pPr defTabSz="462641"/>
            <a:r>
              <a:rPr lang="en-US" b="1" i="1" baseline="0" dirty="0" smtClean="0">
                <a:sym typeface="Wingdings"/>
              </a:rPr>
              <a:t>	</a:t>
            </a:r>
            <a:endParaRPr lang="en-US" b="0" i="0" baseline="0" dirty="0" smtClean="0"/>
          </a:p>
          <a:p>
            <a:pPr defTabSz="462641"/>
            <a:r>
              <a:rPr lang="en-US" b="0" i="0" baseline="0" dirty="0" smtClean="0"/>
              <a:t>All participants will receive a letter of recognition from </a:t>
            </a:r>
            <a:r>
              <a:rPr lang="en-US" b="0" i="0" baseline="0" dirty="0" err="1" smtClean="0"/>
              <a:t>ASCE</a:t>
            </a:r>
            <a:r>
              <a:rPr lang="en-US" b="0" i="0" baseline="0" dirty="0" smtClean="0"/>
              <a:t> and FHWA</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79</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smtClean="0"/>
              <a:t>HISTORY - DETAILS</a:t>
            </a:r>
          </a:p>
          <a:p>
            <a:pPr defTabSz="462641">
              <a:defRPr/>
            </a:pPr>
            <a:endParaRPr lang="en-US" dirty="0" smtClean="0"/>
          </a:p>
          <a:p>
            <a:pPr marL="0" lvl="1" defTabSz="462641">
              <a:defRPr/>
            </a:pPr>
            <a:r>
              <a:rPr lang="en-US" b="1" i="1" baseline="0" dirty="0" smtClean="0">
                <a:sym typeface="Wingdings"/>
              </a:rPr>
              <a:t>	</a:t>
            </a:r>
            <a:endParaRPr lang="en-US" baseline="0" dirty="0" smtClean="0"/>
          </a:p>
          <a:p>
            <a:pPr defTabSz="462641">
              <a:defRPr/>
            </a:pPr>
            <a:r>
              <a:rPr lang="en-US" dirty="0" smtClean="0"/>
              <a:t>The Federal Highway Administration’s (FHWA) Long-Term Pavement Performance (</a:t>
            </a:r>
            <a:r>
              <a:rPr lang="en-US" dirty="0" err="1" smtClean="0"/>
              <a:t>LTPP</a:t>
            </a:r>
            <a:r>
              <a:rPr lang="en-US" dirty="0" smtClean="0"/>
              <a:t>) program is the largest pavement study EVER conducted</a:t>
            </a:r>
            <a:endParaRPr lang="en-CA" dirty="0" smtClean="0"/>
          </a:p>
          <a:p>
            <a:pPr defTabSz="462641"/>
            <a:r>
              <a:rPr lang="en-US" b="1" i="1" baseline="0" dirty="0" smtClean="0">
                <a:sym typeface="Wingdings"/>
              </a:rPr>
              <a:t>	</a:t>
            </a:r>
            <a:endParaRPr lang="en-US" dirty="0"/>
          </a:p>
          <a:p>
            <a:pPr defTabSz="462641"/>
            <a:r>
              <a:rPr lang="en-US" dirty="0"/>
              <a:t>The </a:t>
            </a:r>
            <a:r>
              <a:rPr lang="en-US" dirty="0" err="1"/>
              <a:t>LTPP</a:t>
            </a:r>
            <a:r>
              <a:rPr lang="en-US" dirty="0"/>
              <a:t> program began in 1987 as part of the Strategic Highway Research Program (</a:t>
            </a:r>
            <a:r>
              <a:rPr lang="en-US" dirty="0" err="1"/>
              <a:t>SHRP</a:t>
            </a:r>
            <a:r>
              <a:rPr lang="en-US" dirty="0"/>
              <a:t>)</a:t>
            </a:r>
          </a:p>
          <a:p>
            <a:pPr defTabSz="462641"/>
            <a:r>
              <a:rPr lang="en-US" b="1" i="1" baseline="0" dirty="0" smtClean="0">
                <a:sym typeface="Wingdings"/>
              </a:rPr>
              <a:t>	</a:t>
            </a:r>
            <a:endParaRPr lang="en-US" dirty="0"/>
          </a:p>
          <a:p>
            <a:pPr defTabSz="462641"/>
            <a:r>
              <a:rPr lang="en-US" dirty="0"/>
              <a:t>Its primary purpose was to establish a national long-term </a:t>
            </a:r>
            <a:r>
              <a:rPr lang="en-CA" dirty="0"/>
              <a:t>pavement database to support pavement research </a:t>
            </a:r>
            <a:r>
              <a:rPr lang="en-US" dirty="0"/>
              <a:t>and improved pavement performance</a:t>
            </a:r>
          </a:p>
          <a:p>
            <a:pPr defTabSz="462641"/>
            <a:r>
              <a:rPr lang="en-US" b="1" i="1" baseline="0" dirty="0" smtClean="0">
                <a:sym typeface="Wingdings"/>
              </a:rPr>
              <a:t>	</a:t>
            </a:r>
            <a:endParaRPr lang="en-US" dirty="0"/>
          </a:p>
          <a:p>
            <a:pPr defTabSz="462641"/>
            <a:r>
              <a:rPr lang="en-US" dirty="0"/>
              <a:t>When </a:t>
            </a:r>
            <a:r>
              <a:rPr lang="en-US" dirty="0" err="1"/>
              <a:t>SHRP</a:t>
            </a:r>
            <a:r>
              <a:rPr lang="en-US" dirty="0"/>
              <a:t> ended, as planned in 1992, the </a:t>
            </a:r>
            <a:r>
              <a:rPr lang="en-US" dirty="0" err="1"/>
              <a:t>LTPP</a:t>
            </a:r>
            <a:r>
              <a:rPr lang="en-US" dirty="0"/>
              <a:t> program continued under the Federal Highway Administration with the participation of</a:t>
            </a:r>
          </a:p>
          <a:p>
            <a:pPr defTabSz="462641"/>
            <a:r>
              <a:rPr lang="en-US" b="1" i="1" baseline="0" dirty="0" smtClean="0">
                <a:sym typeface="Wingdings"/>
              </a:rPr>
              <a:t>	</a:t>
            </a:r>
            <a:endParaRPr lang="en-US" dirty="0"/>
          </a:p>
          <a:p>
            <a:pPr defTabSz="462641"/>
            <a:r>
              <a:rPr lang="en-US" dirty="0"/>
              <a:t>highway agencies in all 50 States, the District of Columbia, Puerto Rico, </a:t>
            </a:r>
            <a:r>
              <a:rPr lang="en-CA" dirty="0"/>
              <a:t>and the 10 Canadian Provinces</a:t>
            </a:r>
          </a:p>
          <a:p>
            <a:pPr lvl="1" defTabSz="462641"/>
            <a:r>
              <a:rPr lang="en-US" b="1" i="1" baseline="0" dirty="0" smtClean="0"/>
              <a:t>PAUSE</a:t>
            </a:r>
          </a:p>
          <a:p>
            <a:pPr marL="462641" lvl="1" defTabSz="46264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8</a:t>
            </a:fld>
            <a:endParaRPr lang="en-CA">
              <a:solidFill>
                <a:prstClr val="black"/>
              </a:solidFill>
            </a:endParaRPr>
          </a:p>
        </p:txBody>
      </p:sp>
    </p:spTree>
    <p:extLst>
      <p:ext uri="{BB962C8B-B14F-4D97-AF65-F5344CB8AC3E}">
        <p14:creationId xmlns:p14="http://schemas.microsoft.com/office/powerpoint/2010/main" val="40034834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SUBMISSION</a:t>
            </a:r>
          </a:p>
          <a:p>
            <a:pPr defTabSz="462641"/>
            <a:endParaRPr lang="en-US" dirty="0" smtClean="0"/>
          </a:p>
          <a:p>
            <a:pPr defTabSz="462641"/>
            <a:r>
              <a:rPr lang="en-US" b="0" i="0" baseline="0" dirty="0" smtClean="0"/>
              <a:t>Submissions are</a:t>
            </a:r>
          </a:p>
          <a:p>
            <a:pPr defTabSz="462641"/>
            <a:r>
              <a:rPr lang="en-US" b="1" i="1" baseline="0" dirty="0" smtClean="0">
                <a:sym typeface="Wingdings"/>
              </a:rPr>
              <a:t>	</a:t>
            </a:r>
            <a:endParaRPr lang="en-US" b="0" i="0" baseline="0" dirty="0" smtClean="0"/>
          </a:p>
          <a:p>
            <a:pPr defTabSz="462641"/>
            <a:r>
              <a:rPr lang="en-US" b="0" i="0" baseline="0" dirty="0" smtClean="0"/>
              <a:t>due by</a:t>
            </a:r>
          </a:p>
          <a:p>
            <a:pPr defTabSz="462641"/>
            <a:r>
              <a:rPr lang="en-US" b="1" i="1" baseline="0" dirty="0" smtClean="0">
                <a:sym typeface="Wingdings"/>
              </a:rPr>
              <a:t>	</a:t>
            </a:r>
            <a:endParaRPr lang="en-US" b="0" i="0" baseline="0" dirty="0" smtClean="0"/>
          </a:p>
          <a:p>
            <a:pPr defTabSz="462641"/>
            <a:r>
              <a:rPr lang="en-US" b="0" i="0" baseline="0" dirty="0" smtClean="0"/>
              <a:t>July 17, 2015</a:t>
            </a:r>
          </a:p>
          <a:p>
            <a:pPr defTabSz="462641"/>
            <a:r>
              <a:rPr lang="en-US" b="1" i="1" baseline="0" dirty="0" smtClean="0">
                <a:sym typeface="Wingdings"/>
              </a:rPr>
              <a:t>	</a:t>
            </a:r>
            <a:endParaRPr lang="en-US" b="0" i="0" baseline="0" dirty="0" smtClean="0"/>
          </a:p>
          <a:p>
            <a:pPr defTabSz="462641"/>
            <a:r>
              <a:rPr lang="en-US" b="0" i="0" baseline="0" dirty="0" smtClean="0"/>
              <a:t>For full contest details, please</a:t>
            </a:r>
          </a:p>
          <a:p>
            <a:pPr defTabSz="462641"/>
            <a:r>
              <a:rPr lang="en-US" b="1" i="1" baseline="0" dirty="0" smtClean="0">
                <a:sym typeface="Wingdings"/>
              </a:rPr>
              <a:t>	</a:t>
            </a:r>
            <a:endParaRPr lang="en-US" b="0" i="0" baseline="0" dirty="0" smtClean="0"/>
          </a:p>
          <a:p>
            <a:pPr defTabSz="462641"/>
            <a:r>
              <a:rPr lang="en-US" b="0" i="0" baseline="0" dirty="0" smtClean="0"/>
              <a:t>visit the “Announcements” page on </a:t>
            </a:r>
            <a:r>
              <a:rPr lang="en-US" b="0" i="0" baseline="0" dirty="0" err="1" smtClean="0"/>
              <a:t>InfoPave</a:t>
            </a:r>
            <a:endParaRPr lang="en-US" b="1" i="1" baseline="0" dirty="0" smtClean="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80</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FEEDBACK &amp;</a:t>
            </a:r>
            <a:r>
              <a:rPr lang="en-US" b="1" u="sng" baseline="0" dirty="0" smtClean="0"/>
              <a:t> OPEN DISCUSSION</a:t>
            </a:r>
            <a:endParaRPr lang="en-US" b="1" u="sng" dirty="0" smtClean="0"/>
          </a:p>
          <a:p>
            <a:endParaRPr lang="en-US" dirty="0" smtClean="0"/>
          </a:p>
          <a:p>
            <a:r>
              <a:rPr lang="en-US" dirty="0" smtClean="0"/>
              <a:t>Next we’ll examine the specific needs of</a:t>
            </a:r>
            <a:r>
              <a:rPr lang="en-US" baseline="0" dirty="0" smtClean="0"/>
              <a:t> the Delaware Department of Transportation</a:t>
            </a:r>
          </a:p>
          <a:p>
            <a:endParaRPr lang="en-US" dirty="0" smtClean="0"/>
          </a:p>
          <a:p>
            <a:r>
              <a:rPr lang="en-US" dirty="0" smtClean="0"/>
              <a:t>This is an open discussion and any feedback is greatly appreciated</a:t>
            </a:r>
          </a:p>
          <a:p>
            <a:r>
              <a:rPr lang="en-US" b="1" i="1" baseline="0" dirty="0" smtClean="0"/>
              <a:t>PAUSE</a:t>
            </a:r>
          </a:p>
          <a:p>
            <a:pPr defTabSz="92528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81</a:t>
            </a:fld>
            <a:endParaRPr lang="en-CA"/>
          </a:p>
        </p:txBody>
      </p:sp>
    </p:spTree>
    <p:extLst>
      <p:ext uri="{BB962C8B-B14F-4D97-AF65-F5344CB8AC3E}">
        <p14:creationId xmlns:p14="http://schemas.microsoft.com/office/powerpoint/2010/main" val="14176959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PARTNERSHIP</a:t>
            </a:r>
          </a:p>
          <a:p>
            <a:pPr defTabSz="462641"/>
            <a:endParaRPr lang="en-US" dirty="0" smtClean="0"/>
          </a:p>
          <a:p>
            <a:pPr defTabSz="462641"/>
            <a:r>
              <a:rPr lang="en-CA" dirty="0"/>
              <a:t>It is extremely important to recognize that the </a:t>
            </a:r>
            <a:r>
              <a:rPr lang="en-CA" dirty="0" err="1"/>
              <a:t>LTPP</a:t>
            </a:r>
            <a:r>
              <a:rPr lang="en-CA" dirty="0"/>
              <a:t> program is a partnership</a:t>
            </a:r>
          </a:p>
          <a:p>
            <a:pPr defTabSz="462641"/>
            <a:r>
              <a:rPr lang="en-US" b="1" i="1" baseline="0" dirty="0" smtClean="0">
                <a:sym typeface="Wingdings"/>
              </a:rPr>
              <a:t>	</a:t>
            </a:r>
            <a:endParaRPr lang="en-CA" dirty="0"/>
          </a:p>
          <a:p>
            <a:pPr marL="0" lvl="1" defTabSz="462641">
              <a:defRPr/>
            </a:pPr>
            <a:r>
              <a:rPr lang="en-US" b="1" i="1" baseline="0" dirty="0" smtClean="0">
                <a:sym typeface="Wingdings"/>
              </a:rPr>
              <a:t>	</a:t>
            </a:r>
            <a:endParaRPr lang="en-CA" dirty="0"/>
          </a:p>
          <a:p>
            <a:pPr marL="0" lvl="1" defTabSz="462641"/>
            <a:r>
              <a:rPr lang="en-CA" dirty="0"/>
              <a:t>In this partnership the </a:t>
            </a:r>
            <a:r>
              <a:rPr lang="en-CA" dirty="0" err="1"/>
              <a:t>LTPP</a:t>
            </a:r>
            <a:r>
              <a:rPr lang="en-CA" dirty="0"/>
              <a:t> team manages the operations of the program, as described earlier</a:t>
            </a:r>
          </a:p>
          <a:p>
            <a:pPr marL="0" lvl="1" defTabSz="462641"/>
            <a:endParaRPr lang="en-CA" dirty="0"/>
          </a:p>
          <a:p>
            <a:pPr marL="0" lvl="1" defTabSz="462641"/>
            <a:r>
              <a:rPr lang="en-CA" dirty="0"/>
              <a:t>And the State Highway Agencies designate test sites, provide lane closures and provide test section data, such as traffic data and MNT/</a:t>
            </a:r>
            <a:r>
              <a:rPr lang="en-CA" dirty="0" err="1"/>
              <a:t>RHB</a:t>
            </a:r>
            <a:r>
              <a:rPr lang="en-CA" dirty="0"/>
              <a:t> data</a:t>
            </a:r>
            <a:endParaRPr lang="en-US" dirty="0"/>
          </a:p>
          <a:p>
            <a:pPr marL="0" lvl="1" defTabSz="462641"/>
            <a:endParaRPr lang="en-CA" dirty="0"/>
          </a:p>
          <a:p>
            <a:pPr marL="0" lvl="1" defTabSz="462641"/>
            <a:r>
              <a:rPr lang="en-CA" dirty="0"/>
              <a:t>Since State Highway Agencies are the primary users of the results garnered from the </a:t>
            </a:r>
            <a:r>
              <a:rPr lang="en-CA" dirty="0" err="1"/>
              <a:t>LTPP</a:t>
            </a:r>
            <a:r>
              <a:rPr lang="en-CA" dirty="0"/>
              <a:t> program, their involvement in the program is vital</a:t>
            </a:r>
          </a:p>
          <a:p>
            <a:pPr marL="0" lvl="1" defTabSz="462641"/>
            <a:endParaRPr lang="en-US" dirty="0"/>
          </a:p>
          <a:p>
            <a:pPr marL="0" lvl="1" defTabSz="462641">
              <a:defRPr/>
            </a:pPr>
            <a:r>
              <a:rPr lang="en-CA" b="1" dirty="0"/>
              <a:t>What is the future of </a:t>
            </a:r>
            <a:r>
              <a:rPr lang="en-CA" b="1" dirty="0" err="1" smtClean="0"/>
              <a:t>MUS&amp;T</a:t>
            </a:r>
            <a:r>
              <a:rPr lang="en-CA" b="1" dirty="0" smtClean="0"/>
              <a:t> </a:t>
            </a:r>
            <a:r>
              <a:rPr lang="en-CA" b="1" dirty="0"/>
              <a:t>and the LTPP program?</a:t>
            </a:r>
            <a:endParaRPr lang="en-CA" dirty="0"/>
          </a:p>
          <a:p>
            <a:pPr marL="0" lvl="1" defTabSz="462641"/>
            <a:r>
              <a:rPr lang="en-US" b="1" dirty="0"/>
              <a:t>Involvement in NEW Experiments?</a:t>
            </a:r>
          </a:p>
          <a:p>
            <a:pPr marL="0" lvl="1" defTabSz="462641"/>
            <a:endParaRPr lang="en-US" dirty="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82</a:t>
            </a:fld>
            <a:endParaRPr lang="en-CA"/>
          </a:p>
        </p:txBody>
      </p:sp>
    </p:spTree>
    <p:extLst>
      <p:ext uri="{BB962C8B-B14F-4D97-AF65-F5344CB8AC3E}">
        <p14:creationId xmlns:p14="http://schemas.microsoft.com/office/powerpoint/2010/main" val="38825661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smtClean="0"/>
              <a:t>UTILIZATION</a:t>
            </a:r>
          </a:p>
          <a:p>
            <a:pPr defTabSz="462641"/>
            <a:endParaRPr lang="en-US" dirty="0" smtClean="0"/>
          </a:p>
          <a:p>
            <a:pPr defTabSz="462641"/>
            <a:r>
              <a:rPr lang="en-US" dirty="0" smtClean="0"/>
              <a:t>We’ll start off by asking,</a:t>
            </a:r>
          </a:p>
          <a:p>
            <a:pPr defTabSz="462641"/>
            <a:r>
              <a:rPr lang="en-US" b="1" i="1" baseline="0" dirty="0" smtClean="0">
                <a:sym typeface="Wingdings"/>
              </a:rPr>
              <a:t>	</a:t>
            </a:r>
            <a:endParaRPr lang="en-US" dirty="0" smtClean="0"/>
          </a:p>
          <a:p>
            <a:pPr defTabSz="462641"/>
            <a:r>
              <a:rPr lang="en-US" dirty="0" smtClean="0"/>
              <a:t>How does </a:t>
            </a:r>
            <a:r>
              <a:rPr lang="en-US" dirty="0" err="1" smtClean="0"/>
              <a:t>MUS&amp;T</a:t>
            </a:r>
            <a:r>
              <a:rPr lang="en-US" dirty="0" smtClean="0"/>
              <a:t> </a:t>
            </a:r>
            <a:r>
              <a:rPr lang="en-US" dirty="0" smtClean="0"/>
              <a:t>currently utilize LTPP </a:t>
            </a:r>
            <a:r>
              <a:rPr lang="en-US" dirty="0" err="1" smtClean="0"/>
              <a:t>InfoPave</a:t>
            </a:r>
            <a:r>
              <a:rPr lang="en-US" dirty="0" smtClean="0"/>
              <a:t>™, LTPP Data and LTPP Tools</a:t>
            </a:r>
          </a:p>
          <a:p>
            <a:pPr defTabSz="462641"/>
            <a:r>
              <a:rPr lang="en-US" dirty="0" smtClean="0"/>
              <a:t>If at all…If not, why not?</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83</a:t>
            </a:fld>
            <a:endParaRPr lang="en-CA"/>
          </a:p>
        </p:txBody>
      </p:sp>
    </p:spTree>
    <p:extLst>
      <p:ext uri="{BB962C8B-B14F-4D97-AF65-F5344CB8AC3E}">
        <p14:creationId xmlns:p14="http://schemas.microsoft.com/office/powerpoint/2010/main" val="38825661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IDEAS</a:t>
            </a:r>
            <a:endParaRPr lang="en-CA" b="1" u="sng" dirty="0"/>
          </a:p>
          <a:p>
            <a:pPr defTabSz="462641">
              <a:defRPr/>
            </a:pPr>
            <a:endParaRPr lang="en-CA" dirty="0"/>
          </a:p>
          <a:p>
            <a:pPr defTabSz="462641">
              <a:defRPr/>
            </a:pPr>
            <a:r>
              <a:rPr lang="en-US" dirty="0"/>
              <a:t>Next we ask,</a:t>
            </a:r>
          </a:p>
          <a:p>
            <a:pPr defTabSz="462641">
              <a:defRPr/>
            </a:pPr>
            <a:r>
              <a:rPr lang="en-US" b="1" i="1" baseline="0" dirty="0" smtClean="0">
                <a:sym typeface="Wingdings"/>
              </a:rPr>
              <a:t>	</a:t>
            </a:r>
            <a:r>
              <a:rPr lang="en-CA" b="1" i="1" baseline="0" dirty="0" smtClean="0">
                <a:sym typeface="Wingdings"/>
              </a:rPr>
              <a:t> </a:t>
            </a:r>
            <a:endParaRPr lang="en-CA" dirty="0"/>
          </a:p>
          <a:p>
            <a:pPr defTabSz="462641">
              <a:defRPr/>
            </a:pPr>
            <a:r>
              <a:rPr lang="en-CA" dirty="0"/>
              <a:t>What does </a:t>
            </a:r>
            <a:r>
              <a:rPr lang="en-CA" dirty="0" err="1" smtClean="0"/>
              <a:t>MUS&amp;T</a:t>
            </a:r>
            <a:r>
              <a:rPr lang="en-CA" dirty="0" smtClean="0"/>
              <a:t> </a:t>
            </a:r>
            <a:r>
              <a:rPr lang="en-CA" dirty="0"/>
              <a:t>want from the LTPP program?</a:t>
            </a:r>
          </a:p>
          <a:p>
            <a:pPr defTabSz="462641">
              <a:defRPr/>
            </a:pPr>
            <a:r>
              <a:rPr lang="en-US" dirty="0"/>
              <a:t>Are there any idea’s, suggestions…etc.</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84</a:t>
            </a:fld>
            <a:endParaRPr lang="en-CA"/>
          </a:p>
        </p:txBody>
      </p:sp>
    </p:spTree>
    <p:extLst>
      <p:ext uri="{BB962C8B-B14F-4D97-AF65-F5344CB8AC3E}">
        <p14:creationId xmlns:p14="http://schemas.microsoft.com/office/powerpoint/2010/main" val="38825661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CONCLUSION</a:t>
            </a:r>
          </a:p>
          <a:p>
            <a:endParaRPr lang="en-US" dirty="0" smtClean="0"/>
          </a:p>
          <a:p>
            <a:r>
              <a:rPr lang="en-US" dirty="0" smtClean="0"/>
              <a:t>That concludes our presentations</a:t>
            </a:r>
            <a:r>
              <a:rPr lang="en-US" baseline="0" dirty="0" smtClean="0"/>
              <a:t> today…</a:t>
            </a:r>
            <a:endParaRPr lang="en-US" dirty="0" smtClean="0"/>
          </a:p>
          <a:p>
            <a:r>
              <a:rPr lang="en-US" b="1" i="1" baseline="0" dirty="0" smtClean="0"/>
              <a:t>PAUSE</a:t>
            </a:r>
          </a:p>
          <a:p>
            <a:pPr defTabSz="925281">
              <a:defRPr/>
            </a:pPr>
            <a:r>
              <a:rPr lang="en-US" b="1" i="1" baseline="0" dirty="0" smtClean="0">
                <a:sym typeface="Wingdings"/>
              </a:rPr>
              <a:t></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85</a:t>
            </a:fld>
            <a:endParaRPr lang="en-CA">
              <a:solidFill>
                <a:prstClr val="black"/>
              </a:solidFill>
            </a:endParaRPr>
          </a:p>
        </p:txBody>
      </p:sp>
    </p:spTree>
    <p:extLst>
      <p:ext uri="{BB962C8B-B14F-4D97-AF65-F5344CB8AC3E}">
        <p14:creationId xmlns:p14="http://schemas.microsoft.com/office/powerpoint/2010/main" val="14176959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defRPr/>
            </a:pPr>
            <a:r>
              <a:rPr lang="en-US" b="1" u="sng" dirty="0"/>
              <a:t>WHAT HAPPENED</a:t>
            </a:r>
            <a:endParaRPr lang="en-CA" b="1" u="sng" dirty="0"/>
          </a:p>
          <a:p>
            <a:pPr defTabSz="462641">
              <a:defRPr/>
            </a:pPr>
            <a:endParaRPr lang="en-CA" dirty="0"/>
          </a:p>
          <a:p>
            <a:pPr defTabSz="462641">
              <a:defRPr/>
            </a:pPr>
            <a:r>
              <a:rPr lang="en-CA" dirty="0"/>
              <a:t>As was previously mentioned</a:t>
            </a:r>
            <a:r>
              <a:rPr lang="en-CA" dirty="0" smtClean="0"/>
              <a:t>; the </a:t>
            </a:r>
            <a:r>
              <a:rPr lang="en-CA" dirty="0"/>
              <a:t>program’s goal is to understand how and why pavements perform as they do</a:t>
            </a:r>
          </a:p>
          <a:p>
            <a:pPr defTabSz="462641">
              <a:defRPr/>
            </a:pPr>
            <a:r>
              <a:rPr lang="en-US" b="1" i="1" baseline="0" dirty="0" smtClean="0">
                <a:sym typeface="Wingdings"/>
              </a:rPr>
              <a:t>	</a:t>
            </a:r>
            <a:endParaRPr lang="en-CA" dirty="0"/>
          </a:p>
          <a:p>
            <a:pPr defTabSz="462641">
              <a:defRPr/>
            </a:pPr>
            <a:r>
              <a:rPr lang="en-CA" dirty="0"/>
              <a:t>…so we don’t end up like this guy</a:t>
            </a:r>
          </a:p>
          <a:p>
            <a:pPr defTabSz="462641">
              <a:defRPr/>
            </a:pPr>
            <a:endParaRPr lang="en-CA" dirty="0"/>
          </a:p>
          <a:p>
            <a:pPr defTabSz="462641">
              <a:defRPr/>
            </a:pPr>
            <a:r>
              <a:rPr lang="en-CA" dirty="0"/>
              <a:t>Highway agencies have transitioned to a performance-based approach to managing their highway investments, thus this goal is more important than ever!</a:t>
            </a:r>
            <a:endParaRPr lang="en-US" dirty="0"/>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86</a:t>
            </a:fld>
            <a:endParaRPr lang="en-CA"/>
          </a:p>
        </p:txBody>
      </p:sp>
    </p:spTree>
    <p:extLst>
      <p:ext uri="{BB962C8B-B14F-4D97-AF65-F5344CB8AC3E}">
        <p14:creationId xmlns:p14="http://schemas.microsoft.com/office/powerpoint/2010/main" val="35340262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a:r>
              <a:rPr lang="en-US" b="1" u="sng" dirty="0"/>
              <a:t>THANK YOU</a:t>
            </a:r>
            <a:endParaRPr lang="en-CA" b="1" u="sng" dirty="0"/>
          </a:p>
          <a:p>
            <a:pPr defTabSz="462641"/>
            <a:endParaRPr lang="en-CA" dirty="0"/>
          </a:p>
          <a:p>
            <a:pPr defTabSz="462641"/>
            <a:r>
              <a:rPr lang="en-US" dirty="0"/>
              <a:t>On behalf of the entire </a:t>
            </a:r>
            <a:r>
              <a:rPr lang="en-US" dirty="0" err="1"/>
              <a:t>LTPP</a:t>
            </a:r>
            <a:r>
              <a:rPr lang="en-US" dirty="0"/>
              <a:t> team…</a:t>
            </a:r>
            <a:r>
              <a:rPr lang="en-CA" dirty="0"/>
              <a:t>Thank you</a:t>
            </a:r>
          </a:p>
          <a:p>
            <a:pPr defTabSz="462641"/>
            <a:r>
              <a:rPr lang="en-US" b="1" i="1" baseline="0" dirty="0" smtClean="0">
                <a:sym typeface="Wingdings"/>
              </a:rPr>
              <a:t>	</a:t>
            </a:r>
            <a:endParaRPr lang="en-CA" dirty="0"/>
          </a:p>
          <a:p>
            <a:pPr defTabSz="462641"/>
            <a:r>
              <a:rPr lang="en-CA" dirty="0"/>
              <a:t>for Continued Support for Research</a:t>
            </a:r>
          </a:p>
          <a:p>
            <a:pPr defTabSz="462641"/>
            <a:r>
              <a:rPr lang="en-US" b="1" i="1" baseline="0" dirty="0" smtClean="0">
                <a:sym typeface="Wingdings"/>
              </a:rPr>
              <a:t>	</a:t>
            </a:r>
            <a:endParaRPr lang="en-CA" dirty="0"/>
          </a:p>
          <a:p>
            <a:pPr defTabSz="462641"/>
            <a:r>
              <a:rPr lang="en-CA" dirty="0"/>
              <a:t>…and particularly</a:t>
            </a:r>
          </a:p>
          <a:p>
            <a:pPr defTabSz="462641">
              <a:defRPr/>
            </a:pPr>
            <a:r>
              <a:rPr lang="en-US" b="1" i="1" baseline="0" dirty="0" smtClean="0">
                <a:sym typeface="Wingdings"/>
              </a:rPr>
              <a:t>	</a:t>
            </a:r>
            <a:endParaRPr lang="en-CA" dirty="0"/>
          </a:p>
          <a:p>
            <a:pPr defTabSz="462641"/>
            <a:r>
              <a:rPr lang="en-CA" dirty="0"/>
              <a:t>the Long-Term Pavement Performance program</a:t>
            </a:r>
          </a:p>
          <a:p>
            <a:pPr defTabSz="462641"/>
            <a:r>
              <a:rPr lang="en-US" b="1" i="1" baseline="0" dirty="0" smtClean="0"/>
              <a:t>	PAUSE</a:t>
            </a:r>
          </a:p>
          <a:p>
            <a:pPr defTabSz="46264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t>87</a:t>
            </a:fld>
            <a:endParaRPr lang="en-CA"/>
          </a:p>
        </p:txBody>
      </p:sp>
    </p:spTree>
    <p:extLst>
      <p:ext uri="{BB962C8B-B14F-4D97-AF65-F5344CB8AC3E}">
        <p14:creationId xmlns:p14="http://schemas.microsoft.com/office/powerpoint/2010/main" val="35340262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sldNum" sz="quarter" idx="5"/>
          </p:nvPr>
        </p:nvSpPr>
        <p:spPr>
          <a:noFill/>
        </p:spPr>
        <p:txBody>
          <a:bodyPr/>
          <a:lstStyle/>
          <a:p>
            <a:pPr>
              <a:buClr>
                <a:srgbClr val="C0504D"/>
              </a:buClr>
            </a:pPr>
            <a:fld id="{C4FAB080-9D4F-4EB5-9005-1C254B96FE4C}" type="slidenum">
              <a:rPr lang="en-US">
                <a:solidFill>
                  <a:prstClr val="black"/>
                </a:solidFill>
              </a:rPr>
              <a:pPr>
                <a:buClr>
                  <a:srgbClr val="C0504D"/>
                </a:buClr>
              </a:pPr>
              <a:t>88</a:t>
            </a:fld>
            <a:endParaRPr lang="en-US">
              <a:solidFill>
                <a:prstClr val="black"/>
              </a:solidFill>
            </a:endParaRPr>
          </a:p>
        </p:txBody>
      </p:sp>
      <p:sp>
        <p:nvSpPr>
          <p:cNvPr id="9219" name="Rectangle 2"/>
          <p:cNvSpPr>
            <a:spLocks noGrp="1" noRot="1" noChangeAspect="1" noChangeArrowheads="1" noTextEdit="1"/>
          </p:cNvSpPr>
          <p:nvPr>
            <p:ph type="sldImg"/>
          </p:nvPr>
        </p:nvSpPr>
        <p:spPr>
          <a:xfrm>
            <a:off x="1135063" y="700088"/>
            <a:ext cx="4640262" cy="3481387"/>
          </a:xfrm>
          <a:ln/>
        </p:spPr>
      </p:sp>
      <p:sp>
        <p:nvSpPr>
          <p:cNvPr id="9220" name="Rectangle 3"/>
          <p:cNvSpPr>
            <a:spLocks noGrp="1" noChangeArrowheads="1"/>
          </p:cNvSpPr>
          <p:nvPr>
            <p:ph type="body" idx="1"/>
          </p:nvPr>
        </p:nvSpPr>
        <p:spPr>
          <a:xfrm>
            <a:off x="920429" y="4412577"/>
            <a:ext cx="5060008" cy="4180919"/>
          </a:xfrm>
          <a:noFill/>
          <a:ln w="9525"/>
        </p:spPr>
        <p:txBody>
          <a:bodyPr/>
          <a:lstStyle/>
          <a:p>
            <a:endParaRPr lang="es-P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u="sng" dirty="0"/>
              <a:t>MISSION STATEMENT</a:t>
            </a:r>
            <a:endParaRPr lang="en-CA" b="1" u="sng" dirty="0"/>
          </a:p>
          <a:p>
            <a:pPr lvl="0"/>
            <a:endParaRPr lang="en-CA" dirty="0"/>
          </a:p>
          <a:p>
            <a:pPr lvl="0"/>
            <a:r>
              <a:rPr lang="en-CA" dirty="0"/>
              <a:t>The </a:t>
            </a:r>
            <a:r>
              <a:rPr lang="en-CA" dirty="0" err="1"/>
              <a:t>LTPP</a:t>
            </a:r>
            <a:r>
              <a:rPr lang="en-CA" dirty="0"/>
              <a:t> Mission Statement is:</a:t>
            </a:r>
            <a:endParaRPr lang="en-CA" sz="1800" dirty="0"/>
          </a:p>
          <a:p>
            <a:pPr lvl="0"/>
            <a:endParaRPr lang="en-CA" sz="1800" dirty="0"/>
          </a:p>
          <a:p>
            <a:pPr lvl="1"/>
            <a:r>
              <a:rPr lang="en-CA" b="1" dirty="0"/>
              <a:t>Through the collection of in-service pavement performance related data and the analysis of those data, </a:t>
            </a:r>
          </a:p>
          <a:p>
            <a:pPr lvl="1"/>
            <a:r>
              <a:rPr lang="en-US" b="1" i="1" baseline="0" dirty="0" smtClean="0">
                <a:sym typeface="Wingdings"/>
              </a:rPr>
              <a:t>	</a:t>
            </a:r>
            <a:endParaRPr lang="en-CA" b="1" dirty="0"/>
          </a:p>
          <a:p>
            <a:pPr lvl="1"/>
            <a:r>
              <a:rPr lang="en-CA" b="1" dirty="0"/>
              <a:t>determine how and why pavements perform in a particular manner, and develop and deliver products and tools to better design, construct, preserve, rehabilitate and manage pavements.</a:t>
            </a:r>
            <a:endParaRPr lang="en-US" b="1" dirty="0"/>
          </a:p>
          <a:p>
            <a:pPr lvl="0"/>
            <a:endParaRPr lang="en-US" dirty="0"/>
          </a:p>
          <a:p>
            <a:pPr defTabSz="925281">
              <a:defRPr/>
            </a:pPr>
            <a:r>
              <a:rPr lang="en-CA" dirty="0"/>
              <a:t>By collecting and analyzing data from </a:t>
            </a:r>
            <a:r>
              <a:rPr lang="en-CA" dirty="0" err="1"/>
              <a:t>LTPP</a:t>
            </a:r>
            <a:r>
              <a:rPr lang="en-CA" dirty="0"/>
              <a:t> pavement test sections over time, researchers are gaining insight on how and why pavements perform as they do—learning how to build better, longer lasting, more cost-effective pavements</a:t>
            </a:r>
          </a:p>
          <a:p>
            <a:r>
              <a:rPr lang="en-US" b="1" i="1" baseline="0" dirty="0" smtClean="0"/>
              <a:t>	PAUSE</a:t>
            </a:r>
          </a:p>
          <a:p>
            <a:pPr defTabSz="925281">
              <a:defRPr/>
            </a:pPr>
            <a:r>
              <a:rPr lang="en-US" b="1" i="1" baseline="0" dirty="0" smtClean="0">
                <a:sym typeface="Wingdings"/>
              </a:rPr>
              <a:t>	</a:t>
            </a:r>
            <a:r>
              <a:rPr lang="en-CA" b="1" i="1" baseline="0" dirty="0" smtClean="0">
                <a:sym typeface="Wingdings"/>
              </a:rPr>
              <a:t> - NEXT SLIDE</a:t>
            </a:r>
            <a:endParaRPr lang="en-US" b="1" i="1" baseline="0" dirty="0" smtClean="0"/>
          </a:p>
        </p:txBody>
      </p:sp>
      <p:sp>
        <p:nvSpPr>
          <p:cNvPr id="4" name="Slide Number Placeholder 3"/>
          <p:cNvSpPr>
            <a:spLocks noGrp="1"/>
          </p:cNvSpPr>
          <p:nvPr>
            <p:ph type="sldNum" sz="quarter" idx="10"/>
          </p:nvPr>
        </p:nvSpPr>
        <p:spPr/>
        <p:txBody>
          <a:bodyPr/>
          <a:lstStyle/>
          <a:p>
            <a:fld id="{629346F6-A6F3-4EB9-9CB6-21B1D19796D7}" type="slidenum">
              <a:rPr lang="en-CA" smtClean="0">
                <a:solidFill>
                  <a:prstClr val="black"/>
                </a:solidFill>
              </a:rPr>
              <a:pPr/>
              <a:t>9</a:t>
            </a:fld>
            <a:endParaRPr lang="en-CA">
              <a:solidFill>
                <a:prstClr val="black"/>
              </a:solidFill>
            </a:endParaRPr>
          </a:p>
        </p:txBody>
      </p:sp>
    </p:spTree>
    <p:extLst>
      <p:ext uri="{BB962C8B-B14F-4D97-AF65-F5344CB8AC3E}">
        <p14:creationId xmlns:p14="http://schemas.microsoft.com/office/powerpoint/2010/main" val="3882566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11322D9-600A-4057-86B7-C922BA3C8150}" type="datetimeFigureOut">
              <a:rPr lang="en-US" smtClean="0"/>
              <a:t>7/8/2015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1D9764-54AE-47B6-8E0F-B32E36DEECC3}" type="slidenum">
              <a:rPr lang="en-US" smtClean="0"/>
              <a:t>‹#›</a:t>
            </a:fld>
            <a:endParaRPr lang="en-US" dirty="0"/>
          </a:p>
        </p:txBody>
      </p:sp>
    </p:spTree>
    <p:extLst>
      <p:ext uri="{BB962C8B-B14F-4D97-AF65-F5344CB8AC3E}">
        <p14:creationId xmlns:p14="http://schemas.microsoft.com/office/powerpoint/2010/main" val="11371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322D9-600A-4057-86B7-C922BA3C8150}" type="datetimeFigureOut">
              <a:rPr lang="en-US" smtClean="0"/>
              <a:t>7/8/2015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D9764-54AE-47B6-8E0F-B32E36DEECC3}" type="slidenum">
              <a:rPr lang="en-US" smtClean="0"/>
              <a:t>‹#›</a:t>
            </a:fld>
            <a:endParaRPr lang="en-US"/>
          </a:p>
        </p:txBody>
      </p:sp>
    </p:spTree>
    <p:extLst>
      <p:ext uri="{BB962C8B-B14F-4D97-AF65-F5344CB8AC3E}">
        <p14:creationId xmlns:p14="http://schemas.microsoft.com/office/powerpoint/2010/main" val="3953173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1322D9-600A-4057-86B7-C922BA3C8150}" type="datetimeFigureOut">
              <a:rPr lang="en-US" smtClean="0"/>
              <a:t>7/8/2015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D9764-54AE-47B6-8E0F-B32E36DEECC3}" type="slidenum">
              <a:rPr lang="en-US" smtClean="0"/>
              <a:t>‹#›</a:t>
            </a:fld>
            <a:endParaRPr lang="en-US"/>
          </a:p>
        </p:txBody>
      </p:sp>
    </p:spTree>
    <p:extLst>
      <p:ext uri="{BB962C8B-B14F-4D97-AF65-F5344CB8AC3E}">
        <p14:creationId xmlns:p14="http://schemas.microsoft.com/office/powerpoint/2010/main" val="1936531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156"/>
          <p:cNvSpPr>
            <a:spLocks noChangeArrowheads="1"/>
          </p:cNvSpPr>
          <p:nvPr/>
        </p:nvSpPr>
        <p:spPr bwMode="auto">
          <a:xfrm>
            <a:off x="3017838" y="2120900"/>
            <a:ext cx="5662612" cy="77788"/>
          </a:xfrm>
          <a:prstGeom prst="rect">
            <a:avLst/>
          </a:prstGeom>
          <a:solidFill>
            <a:schemeClr val="hlink"/>
          </a:solidFill>
          <a:ln w="9525">
            <a:noFill/>
            <a:miter lim="800000"/>
            <a:headEnd/>
            <a:tailEnd/>
          </a:ln>
          <a:effectLst/>
        </p:spPr>
        <p:txBody>
          <a:bodyPr wrap="none" lIns="91417" tIns="45709" rIns="91417" bIns="45709" anchor="ctr"/>
          <a:lstStyle/>
          <a:p>
            <a:pPr algn="ctr" fontAlgn="base">
              <a:spcBef>
                <a:spcPct val="0"/>
              </a:spcBef>
              <a:spcAft>
                <a:spcPct val="0"/>
              </a:spcAft>
              <a:defRPr/>
            </a:pPr>
            <a:endParaRPr kumimoji="1" lang="es-PR" sz="2400">
              <a:solidFill>
                <a:srgbClr val="003366"/>
              </a:solidFill>
              <a:latin typeface="Times New Roman" pitchFamily="18" charset="0"/>
              <a:cs typeface="Arial" charset="0"/>
            </a:endParaRPr>
          </a:p>
        </p:txBody>
      </p:sp>
      <p:sp>
        <p:nvSpPr>
          <p:cNvPr id="5" name="Rectangle 2157"/>
          <p:cNvSpPr>
            <a:spLocks noChangeArrowheads="1"/>
          </p:cNvSpPr>
          <p:nvPr/>
        </p:nvSpPr>
        <p:spPr bwMode="auto">
          <a:xfrm>
            <a:off x="1098550" y="862013"/>
            <a:ext cx="5662613" cy="77787"/>
          </a:xfrm>
          <a:prstGeom prst="rect">
            <a:avLst/>
          </a:prstGeom>
          <a:solidFill>
            <a:schemeClr val="hlink"/>
          </a:solidFill>
          <a:ln w="9525">
            <a:noFill/>
            <a:miter lim="800000"/>
            <a:headEnd/>
            <a:tailEnd/>
          </a:ln>
          <a:effectLst/>
        </p:spPr>
        <p:txBody>
          <a:bodyPr wrap="none" lIns="91417" tIns="45709" rIns="91417" bIns="45709" anchor="ctr"/>
          <a:lstStyle/>
          <a:p>
            <a:pPr algn="ctr" fontAlgn="base">
              <a:spcBef>
                <a:spcPct val="0"/>
              </a:spcBef>
              <a:spcAft>
                <a:spcPct val="0"/>
              </a:spcAft>
              <a:defRPr/>
            </a:pPr>
            <a:endParaRPr kumimoji="1" lang="es-PR" sz="2400">
              <a:solidFill>
                <a:srgbClr val="003366"/>
              </a:solidFill>
              <a:latin typeface="Times New Roman" pitchFamily="18" charset="0"/>
              <a:cs typeface="Arial" charset="0"/>
            </a:endParaRPr>
          </a:p>
        </p:txBody>
      </p:sp>
      <p:pic>
        <p:nvPicPr>
          <p:cNvPr id="6" name="Picture 2189" descr="LTPP Logo"/>
          <p:cNvPicPr>
            <a:picLocks noChangeAspect="1" noChangeArrowheads="1"/>
          </p:cNvPicPr>
          <p:nvPr userDrawn="1"/>
        </p:nvPicPr>
        <p:blipFill>
          <a:blip r:embed="rId2" cstate="print"/>
          <a:srcRect/>
          <a:stretch>
            <a:fillRect/>
          </a:stretch>
        </p:blipFill>
        <p:spPr bwMode="auto">
          <a:xfrm>
            <a:off x="0" y="6211888"/>
            <a:ext cx="9144000" cy="646112"/>
          </a:xfrm>
          <a:prstGeom prst="rect">
            <a:avLst/>
          </a:prstGeom>
          <a:noFill/>
          <a:ln w="9525">
            <a:noFill/>
            <a:miter lim="800000"/>
            <a:headEnd/>
            <a:tailEnd/>
          </a:ln>
        </p:spPr>
      </p:pic>
      <p:sp>
        <p:nvSpPr>
          <p:cNvPr id="7" name="Rectangle 2191"/>
          <p:cNvSpPr>
            <a:spLocks noChangeArrowheads="1"/>
          </p:cNvSpPr>
          <p:nvPr userDrawn="1"/>
        </p:nvSpPr>
        <p:spPr bwMode="auto">
          <a:xfrm>
            <a:off x="1531938" y="6373813"/>
            <a:ext cx="1428750" cy="328612"/>
          </a:xfrm>
          <a:prstGeom prst="rect">
            <a:avLst/>
          </a:prstGeom>
          <a:noFill/>
          <a:ln w="12700">
            <a:noFill/>
            <a:miter lim="800000"/>
            <a:headEnd/>
            <a:tailEnd/>
          </a:ln>
          <a:effectLst/>
        </p:spPr>
        <p:txBody>
          <a:bodyPr lIns="91417" tIns="45709" rIns="91417" bIns="45709" anchor="ctr"/>
          <a:lstStyle/>
          <a:p>
            <a:pPr eaLnBrk="0" fontAlgn="base" hangingPunct="0">
              <a:spcBef>
                <a:spcPct val="0"/>
              </a:spcBef>
              <a:spcAft>
                <a:spcPct val="0"/>
              </a:spcAft>
              <a:defRPr/>
            </a:pPr>
            <a:endParaRPr lang="es-PR" sz="2400">
              <a:solidFill>
                <a:srgbClr val="003366"/>
              </a:solidFill>
              <a:latin typeface="Times New Roman" pitchFamily="18" charset="0"/>
              <a:cs typeface="Arial" charset="0"/>
            </a:endParaRPr>
          </a:p>
        </p:txBody>
      </p:sp>
      <p:pic>
        <p:nvPicPr>
          <p:cNvPr id="8" name="Picture 7" descr="LTPP logo.jpg"/>
          <p:cNvPicPr>
            <a:picLocks noChangeAspect="1"/>
          </p:cNvPicPr>
          <p:nvPr userDrawn="1"/>
        </p:nvPicPr>
        <p:blipFill>
          <a:blip r:embed="rId3" cstate="print"/>
          <a:srcRect b="4753"/>
          <a:stretch>
            <a:fillRect/>
          </a:stretch>
        </p:blipFill>
        <p:spPr>
          <a:xfrm>
            <a:off x="182563" y="6211888"/>
            <a:ext cx="1257300" cy="604761"/>
          </a:xfrm>
          <a:prstGeom prst="flowChartInputOutput">
            <a:avLst/>
          </a:prstGeom>
          <a:effectLst/>
        </p:spPr>
      </p:pic>
      <p:sp>
        <p:nvSpPr>
          <p:cNvPr id="627818" name="Rectangle 2154"/>
          <p:cNvSpPr>
            <a:spLocks noGrp="1" noChangeArrowheads="1"/>
          </p:cNvSpPr>
          <p:nvPr>
            <p:ph type="ctrTitle" hasCustomPrompt="1"/>
          </p:nvPr>
        </p:nvSpPr>
        <p:spPr>
          <a:xfrm>
            <a:off x="1169988" y="1046163"/>
            <a:ext cx="7378700" cy="1012825"/>
          </a:xfrm>
        </p:spPr>
        <p:txBody>
          <a:bodyPr/>
          <a:lstStyle>
            <a:lvl1pPr>
              <a:defRPr sz="3600" baseline="0"/>
            </a:lvl1pPr>
          </a:lstStyle>
          <a:p>
            <a:r>
              <a:rPr lang="en-US" dirty="0" smtClean="0"/>
              <a:t>Add Slide Title</a:t>
            </a:r>
            <a:endParaRPr lang="en-US" dirty="0"/>
          </a:p>
        </p:txBody>
      </p:sp>
      <p:sp>
        <p:nvSpPr>
          <p:cNvPr id="627819" name="Rectangle 2155"/>
          <p:cNvSpPr>
            <a:spLocks noGrp="1" noChangeArrowheads="1"/>
          </p:cNvSpPr>
          <p:nvPr>
            <p:ph type="subTitle" idx="1" hasCustomPrompt="1"/>
          </p:nvPr>
        </p:nvSpPr>
        <p:spPr>
          <a:xfrm>
            <a:off x="1566863" y="2693988"/>
            <a:ext cx="6662737" cy="2994025"/>
          </a:xfrm>
        </p:spPr>
        <p:txBody>
          <a:bodyPr/>
          <a:lstStyle>
            <a:lvl1pPr marL="0" indent="0" algn="ctr">
              <a:buFont typeface="Wingdings" pitchFamily="2" charset="2"/>
              <a:buNone/>
              <a:defRPr b="0" baseline="0"/>
            </a:lvl1pPr>
          </a:lstStyle>
          <a:p>
            <a:r>
              <a:rPr lang="en-US" dirty="0" smtClean="0"/>
              <a:t>Add Presenter Information, Meeting, Meeting Location, Date</a:t>
            </a:r>
            <a:endParaRPr lang="en-US" dirty="0"/>
          </a:p>
        </p:txBody>
      </p:sp>
    </p:spTree>
    <p:extLst>
      <p:ext uri="{BB962C8B-B14F-4D97-AF65-F5344CB8AC3E}">
        <p14:creationId xmlns:p14="http://schemas.microsoft.com/office/powerpoint/2010/main" val="395991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Add Slide Heading</a:t>
            </a:r>
            <a:endParaRPr lang="en-US" dirty="0"/>
          </a:p>
        </p:txBody>
      </p:sp>
      <p:sp>
        <p:nvSpPr>
          <p:cNvPr id="3" name="Content Placeholder 2"/>
          <p:cNvSpPr>
            <a:spLocks noGrp="1"/>
          </p:cNvSpPr>
          <p:nvPr>
            <p:ph idx="1" hasCustomPrompt="1"/>
          </p:nvPr>
        </p:nvSpPr>
        <p:spPr/>
        <p:txBody>
          <a:bodyPr/>
          <a:lstStyle/>
          <a:p>
            <a:pPr lvl="0"/>
            <a:r>
              <a:rPr lang="en-US" dirty="0" smtClean="0"/>
              <a:t>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Tree>
    <p:extLst>
      <p:ext uri="{BB962C8B-B14F-4D97-AF65-F5344CB8AC3E}">
        <p14:creationId xmlns:p14="http://schemas.microsoft.com/office/powerpoint/2010/main" val="3538448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79116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Add Slide Heading</a:t>
            </a:r>
            <a:endParaRPr lang="en-US" dirty="0"/>
          </a:p>
        </p:txBody>
      </p:sp>
      <p:sp>
        <p:nvSpPr>
          <p:cNvPr id="3" name="Content Placeholder 2"/>
          <p:cNvSpPr>
            <a:spLocks noGrp="1"/>
          </p:cNvSpPr>
          <p:nvPr>
            <p:ph sz="half" idx="1" hasCustomPrompt="1"/>
          </p:nvPr>
        </p:nvSpPr>
        <p:spPr>
          <a:xfrm>
            <a:off x="517525" y="1600200"/>
            <a:ext cx="4048125" cy="4611688"/>
          </a:xfrm>
        </p:spPr>
        <p:txBody>
          <a:bodyPr/>
          <a:lstStyle>
            <a:lvl1pPr>
              <a:defRPr sz="2800"/>
            </a:lvl1pPr>
            <a:lvl2pPr>
              <a:defRPr sz="2400"/>
            </a:lvl2pPr>
            <a:lvl3pPr>
              <a:defRPr sz="2000"/>
            </a:lvl3pPr>
            <a:lvl4pPr>
              <a:defRPr sz="1600"/>
            </a:lvl4pPr>
            <a:lvl5pPr>
              <a:defRPr sz="1200"/>
            </a:lvl5pPr>
            <a:lvl6pPr>
              <a:defRPr sz="1800"/>
            </a:lvl6pPr>
            <a:lvl7pPr>
              <a:defRPr sz="1800"/>
            </a:lvl7pPr>
            <a:lvl8pPr>
              <a:defRPr sz="1800"/>
            </a:lvl8pPr>
            <a:lvl9pPr>
              <a:defRPr sz="1800"/>
            </a:lvl9pPr>
          </a:lstStyle>
          <a:p>
            <a:pPr lvl="0"/>
            <a:r>
              <a:rPr lang="en-US" dirty="0" smtClean="0"/>
              <a:t>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718050" y="1600200"/>
            <a:ext cx="4049713" cy="4611688"/>
          </a:xfrm>
        </p:spPr>
        <p:txBody>
          <a:bodyPr/>
          <a:lstStyle>
            <a:lvl1pPr>
              <a:defRPr sz="2800"/>
            </a:lvl1pPr>
            <a:lvl2pPr>
              <a:defRPr sz="2400"/>
            </a:lvl2pPr>
            <a:lvl3pPr>
              <a:defRPr sz="2000"/>
            </a:lvl3pPr>
            <a:lvl4pPr>
              <a:defRPr sz="1600"/>
            </a:lvl4pPr>
            <a:lvl5pPr>
              <a:defRPr sz="1200"/>
            </a:lvl5pPr>
            <a:lvl6pPr>
              <a:defRPr sz="1800"/>
            </a:lvl6pPr>
            <a:lvl7pPr>
              <a:defRPr sz="1800"/>
            </a:lvl7pPr>
            <a:lvl8pPr>
              <a:defRPr sz="1800"/>
            </a:lvl8pPr>
            <a:lvl9pPr>
              <a:defRPr sz="1800"/>
            </a:lvl9pPr>
          </a:lstStyle>
          <a:p>
            <a:pPr lvl="0"/>
            <a:r>
              <a:rPr lang="en-US" dirty="0" smtClean="0"/>
              <a:t>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Tree>
    <p:extLst>
      <p:ext uri="{BB962C8B-B14F-4D97-AF65-F5344CB8AC3E}">
        <p14:creationId xmlns:p14="http://schemas.microsoft.com/office/powerpoint/2010/main" val="4012615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87"/>
            <a:ext cx="8229600" cy="1143000"/>
          </a:xfrm>
        </p:spPr>
        <p:txBody>
          <a:bodyPr/>
          <a:lstStyle>
            <a:lvl1pPr>
              <a:defRPr/>
            </a:lvl1pPr>
          </a:lstStyle>
          <a:p>
            <a:r>
              <a:rPr lang="en-US" dirty="0" smtClean="0"/>
              <a:t>Add Slide Heading</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Add Sub-heading</a:t>
            </a:r>
          </a:p>
        </p:txBody>
      </p:sp>
      <p:sp>
        <p:nvSpPr>
          <p:cNvPr id="4" name="Content Placeholder 3"/>
          <p:cNvSpPr>
            <a:spLocks noGrp="1"/>
          </p:cNvSpPr>
          <p:nvPr>
            <p:ph sz="half" idx="2" hasCustomPrompt="1"/>
          </p:nvPr>
        </p:nvSpPr>
        <p:spPr>
          <a:xfrm>
            <a:off x="457200" y="2174875"/>
            <a:ext cx="4040188" cy="3951288"/>
          </a:xfrm>
        </p:spPr>
        <p:txBody>
          <a:bodyPr/>
          <a:lstStyle>
            <a:lvl1pPr>
              <a:defRPr sz="2400" baseline="0"/>
            </a:lvl1pPr>
            <a:lvl2pPr>
              <a:defRPr sz="2000"/>
            </a:lvl2pPr>
            <a:lvl3pPr>
              <a:defRPr sz="1600"/>
            </a:lvl3pPr>
            <a:lvl4pPr>
              <a:defRPr sz="1200"/>
            </a:lvl4pPr>
            <a:lvl5pPr>
              <a:buNone/>
              <a:defRPr sz="1600"/>
            </a:lvl5pPr>
            <a:lvl6pPr>
              <a:defRPr sz="1600"/>
            </a:lvl6pPr>
            <a:lvl7pPr>
              <a:defRPr sz="1600"/>
            </a:lvl7pPr>
            <a:lvl8pPr>
              <a:defRPr sz="1600"/>
            </a:lvl8pPr>
            <a:lvl9pPr>
              <a:defRPr sz="1600"/>
            </a:lvl9pPr>
          </a:lstStyle>
          <a:p>
            <a:pPr lvl="0"/>
            <a:r>
              <a:rPr lang="en-US" dirty="0" smtClean="0"/>
              <a:t>Add Text</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Add Sub-heading</a:t>
            </a:r>
          </a:p>
        </p:txBody>
      </p:sp>
      <p:sp>
        <p:nvSpPr>
          <p:cNvPr id="6" name="Content Placeholder 5"/>
          <p:cNvSpPr>
            <a:spLocks noGrp="1"/>
          </p:cNvSpPr>
          <p:nvPr>
            <p:ph sz="quarter" idx="4" hasCustomPrompt="1"/>
          </p:nvPr>
        </p:nvSpPr>
        <p:spPr>
          <a:xfrm>
            <a:off x="4645025" y="2174875"/>
            <a:ext cx="4041775" cy="3951288"/>
          </a:xfrm>
        </p:spPr>
        <p:txBody>
          <a:bodyPr/>
          <a:lstStyle>
            <a:lvl1pPr marL="342900" marR="0" indent="-342900" algn="l" defTabSz="914400" rtl="0" eaLnBrk="0" fontAlgn="base" latinLnBrk="0" hangingPunct="0">
              <a:lnSpc>
                <a:spcPct val="110000"/>
              </a:lnSpc>
              <a:spcBef>
                <a:spcPct val="50000"/>
              </a:spcBef>
              <a:spcAft>
                <a:spcPct val="20000"/>
              </a:spcAft>
              <a:buClr>
                <a:schemeClr val="accent2"/>
              </a:buClr>
              <a:buSzTx/>
              <a:buFont typeface="Wingdings" pitchFamily="2" charset="2"/>
              <a:buNone/>
              <a:tabLst/>
              <a:defRPr sz="2400"/>
            </a:lvl1pPr>
            <a:lvl2pPr>
              <a:defRPr sz="2000"/>
            </a:lvl2pPr>
            <a:lvl3pPr>
              <a:defRPr sz="1600"/>
            </a:lvl3pPr>
            <a:lvl4pPr>
              <a:defRPr sz="1200"/>
            </a:lvl4pPr>
            <a:lvl5pPr>
              <a:buNone/>
              <a:defRPr sz="1600"/>
            </a:lvl5pPr>
            <a:lvl6pPr>
              <a:defRPr sz="1600"/>
            </a:lvl6pPr>
            <a:lvl7pPr>
              <a:defRPr sz="1600"/>
            </a:lvl7pPr>
            <a:lvl8pPr>
              <a:defRPr sz="1600"/>
            </a:lvl8pPr>
            <a:lvl9pPr>
              <a:defRPr sz="1600"/>
            </a:lvl9pPr>
          </a:lstStyle>
          <a:p>
            <a:pPr marL="342900" marR="0" lvl="0" indent="-342900" algn="l" defTabSz="914400" rtl="0" eaLnBrk="0" fontAlgn="base" latinLnBrk="0" hangingPunct="0">
              <a:lnSpc>
                <a:spcPct val="110000"/>
              </a:lnSpc>
              <a:spcBef>
                <a:spcPct val="50000"/>
              </a:spcBef>
              <a:spcAft>
                <a:spcPct val="20000"/>
              </a:spcAft>
              <a:buClr>
                <a:schemeClr val="accent2"/>
              </a:buClr>
              <a:buSzTx/>
              <a:buFont typeface="Wingdings" pitchFamily="2" charset="2"/>
              <a:buChar char="w"/>
              <a:tabLst/>
              <a:defRPr/>
            </a:pPr>
            <a:r>
              <a:rPr lang="en-US" dirty="0" smtClean="0"/>
              <a:t>Add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51097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Add Slide Heading</a:t>
            </a:r>
            <a:endParaRPr lang="en-US" dirty="0"/>
          </a:p>
        </p:txBody>
      </p:sp>
    </p:spTree>
    <p:extLst>
      <p:ext uri="{BB962C8B-B14F-4D97-AF65-F5344CB8AC3E}">
        <p14:creationId xmlns:p14="http://schemas.microsoft.com/office/powerpoint/2010/main" val="1938232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281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effectLst/>
              </a:defRPr>
            </a:lvl1pPr>
          </a:lstStyle>
          <a:p>
            <a:r>
              <a:rPr lang="en-US" dirty="0" smtClean="0"/>
              <a:t>Add Sub-heading</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2800"/>
            </a:lvl1pPr>
            <a:lvl2pPr>
              <a:defRPr sz="2400"/>
            </a:lvl2pPr>
            <a:lvl3pPr>
              <a:defRPr sz="2000"/>
            </a:lvl3pPr>
            <a:lvl4pPr>
              <a:defRPr sz="1600"/>
            </a:lvl4pPr>
            <a:lvl5pPr>
              <a:defRPr sz="2000"/>
            </a:lvl5pPr>
            <a:lvl6pPr>
              <a:defRPr sz="2000"/>
            </a:lvl6pPr>
            <a:lvl7pPr>
              <a:defRPr sz="2000"/>
            </a:lvl7pPr>
            <a:lvl8pPr>
              <a:defRPr sz="2000"/>
            </a:lvl8pPr>
            <a:lvl9pPr>
              <a:defRPr sz="2000"/>
            </a:lvl9pPr>
          </a:lstStyle>
          <a:p>
            <a:pPr lvl="0"/>
            <a:r>
              <a:rPr lang="en-US" dirty="0" smtClean="0"/>
              <a:t>Add Text</a:t>
            </a:r>
          </a:p>
          <a:p>
            <a:pPr lvl="1"/>
            <a:r>
              <a:rPr lang="en-US" dirty="0" smtClean="0"/>
              <a:t>Second level</a:t>
            </a:r>
          </a:p>
          <a:p>
            <a:pPr lvl="2"/>
            <a:r>
              <a:rPr lang="en-US" dirty="0" smtClean="0"/>
              <a:t>Third level</a:t>
            </a:r>
          </a:p>
          <a:p>
            <a:pPr lvl="3"/>
            <a:r>
              <a:rPr lang="en-US" dirty="0" smtClean="0"/>
              <a:t>Fourth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811317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1322D9-600A-4057-86B7-C922BA3C8150}" type="datetimeFigureOut">
              <a:rPr lang="en-US" smtClean="0"/>
              <a:t>7/8/2015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D9764-54AE-47B6-8E0F-B32E36DEECC3}" type="slidenum">
              <a:rPr lang="en-US" smtClean="0"/>
              <a:t>‹#›</a:t>
            </a:fld>
            <a:endParaRPr lang="en-US"/>
          </a:p>
        </p:txBody>
      </p:sp>
    </p:spTree>
    <p:extLst>
      <p:ext uri="{BB962C8B-B14F-4D97-AF65-F5344CB8AC3E}">
        <p14:creationId xmlns:p14="http://schemas.microsoft.com/office/powerpoint/2010/main" val="3174510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728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525" y="76200"/>
            <a:ext cx="8232775" cy="1341438"/>
          </a:xfrm>
        </p:spPr>
        <p:txBody>
          <a:bodyPr/>
          <a:lstStyle/>
          <a:p>
            <a:r>
              <a:rPr lang="en-US" dirty="0" smtClean="0"/>
              <a:t>Add Slide Heading</a:t>
            </a:r>
            <a:endParaRPr lang="en-US" dirty="0"/>
          </a:p>
        </p:txBody>
      </p:sp>
      <p:sp>
        <p:nvSpPr>
          <p:cNvPr id="3" name="Text Placeholder 2"/>
          <p:cNvSpPr>
            <a:spLocks noGrp="1"/>
          </p:cNvSpPr>
          <p:nvPr>
            <p:ph type="body" sz="half" idx="1" hasCustomPrompt="1"/>
          </p:nvPr>
        </p:nvSpPr>
        <p:spPr>
          <a:xfrm>
            <a:off x="517525" y="1600200"/>
            <a:ext cx="4048125" cy="4611688"/>
          </a:xfrm>
        </p:spPr>
        <p:txBody>
          <a:bodyPr/>
          <a:lstStyle>
            <a:lvl1pPr marL="342900" marR="0" indent="-342900" algn="l" defTabSz="914400" rtl="0" eaLnBrk="0" fontAlgn="base" latinLnBrk="0" hangingPunct="0">
              <a:lnSpc>
                <a:spcPct val="110000"/>
              </a:lnSpc>
              <a:spcBef>
                <a:spcPct val="50000"/>
              </a:spcBef>
              <a:spcAft>
                <a:spcPct val="20000"/>
              </a:spcAft>
              <a:buClr>
                <a:schemeClr val="accent2"/>
              </a:buClr>
              <a:buSzTx/>
              <a:buFont typeface="Wingdings" pitchFamily="2" charset="2"/>
              <a:buNone/>
              <a:tabLst/>
              <a:defRPr/>
            </a:lvl1pPr>
          </a:lstStyle>
          <a:p>
            <a:pPr marL="342900" marR="0" lvl="0" indent="-342900" algn="l" defTabSz="914400" rtl="0" eaLnBrk="0" fontAlgn="base" latinLnBrk="0" hangingPunct="0">
              <a:lnSpc>
                <a:spcPct val="110000"/>
              </a:lnSpc>
              <a:spcBef>
                <a:spcPct val="50000"/>
              </a:spcBef>
              <a:spcAft>
                <a:spcPct val="20000"/>
              </a:spcAft>
              <a:buClr>
                <a:schemeClr val="accent2"/>
              </a:buClr>
              <a:buSzTx/>
              <a:buFont typeface="Wingdings" pitchFamily="2" charset="2"/>
              <a:buChar char="w"/>
              <a:tabLst/>
              <a:defRPr/>
            </a:pPr>
            <a:r>
              <a:rPr lang="en-US" dirty="0" smtClean="0"/>
              <a:t>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718050" y="1600200"/>
            <a:ext cx="4049713" cy="4611688"/>
          </a:xfrm>
        </p:spPr>
        <p:txBody>
          <a:bodyPr/>
          <a:lstStyle/>
          <a:p>
            <a:pPr lvl="0"/>
            <a:r>
              <a:rPr lang="en-US" dirty="0" smtClean="0"/>
              <a:t>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99478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ctr" defTabSz="914400" rtl="0" eaLnBrk="0" fontAlgn="base" latinLnBrk="0" hangingPunct="0">
              <a:lnSpc>
                <a:spcPct val="100000"/>
              </a:lnSpc>
              <a:spcBef>
                <a:spcPct val="0"/>
              </a:spcBef>
              <a:spcAft>
                <a:spcPct val="0"/>
              </a:spcAft>
              <a:buClrTx/>
              <a:buSzTx/>
              <a:buFontTx/>
              <a:buNone/>
              <a:tabLst/>
              <a:defRPr/>
            </a:lvl1pPr>
          </a:lstStyle>
          <a:p>
            <a:pPr>
              <a:lnSpc>
                <a:spcPct val="100000"/>
              </a:lnSpc>
              <a:spcBef>
                <a:spcPct val="0"/>
              </a:spcBef>
              <a:defRPr/>
            </a:pPr>
            <a:r>
              <a:rPr lang="en-US" sz="4000" b="1" dirty="0" smtClean="0">
                <a:solidFill>
                  <a:srgbClr val="000066"/>
                </a:solidFill>
                <a:effectLst>
                  <a:outerShdw blurRad="38100" dist="38100" dir="2700000" algn="tl">
                    <a:srgbClr val="C0C0C0"/>
                  </a:outerShdw>
                </a:effectLst>
              </a:rPr>
              <a:t>Questions</a:t>
            </a:r>
            <a:endParaRPr lang="en-US" dirty="0"/>
          </a:p>
        </p:txBody>
      </p:sp>
      <p:pic>
        <p:nvPicPr>
          <p:cNvPr id="6" name="Picture 8" descr="MCj03710760000[1]"/>
          <p:cNvPicPr>
            <a:picLocks noChangeAspect="1" noChangeArrowheads="1"/>
          </p:cNvPicPr>
          <p:nvPr userDrawn="1"/>
        </p:nvPicPr>
        <p:blipFill>
          <a:blip r:embed="rId2" cstate="print"/>
          <a:srcRect/>
          <a:stretch>
            <a:fillRect/>
          </a:stretch>
        </p:blipFill>
        <p:spPr bwMode="auto">
          <a:xfrm>
            <a:off x="684213" y="2686050"/>
            <a:ext cx="1355725" cy="1803400"/>
          </a:xfrm>
          <a:prstGeom prst="rect">
            <a:avLst/>
          </a:prstGeom>
          <a:noFill/>
          <a:ln w="9525">
            <a:noFill/>
            <a:miter lim="800000"/>
            <a:headEnd/>
            <a:tailEnd/>
          </a:ln>
        </p:spPr>
      </p:pic>
      <p:pic>
        <p:nvPicPr>
          <p:cNvPr id="7" name="Picture 3" descr="j0174020"/>
          <p:cNvPicPr>
            <a:picLocks noChangeAspect="1" noChangeArrowheads="1" noCrop="1"/>
          </p:cNvPicPr>
          <p:nvPr userDrawn="1"/>
        </p:nvPicPr>
        <p:blipFill>
          <a:blip r:embed="rId3" cstate="print"/>
          <a:srcRect/>
          <a:stretch>
            <a:fillRect/>
          </a:stretch>
        </p:blipFill>
        <p:spPr bwMode="auto">
          <a:xfrm>
            <a:off x="4057650" y="2297113"/>
            <a:ext cx="3340100" cy="3613150"/>
          </a:xfrm>
          <a:prstGeom prst="rect">
            <a:avLst/>
          </a:prstGeom>
          <a:noFill/>
          <a:ln w="9525">
            <a:noFill/>
            <a:miter lim="800000"/>
            <a:headEnd/>
            <a:tailEnd/>
          </a:ln>
        </p:spPr>
      </p:pic>
    </p:spTree>
    <p:extLst>
      <p:ext uri="{BB962C8B-B14F-4D97-AF65-F5344CB8AC3E}">
        <p14:creationId xmlns:p14="http://schemas.microsoft.com/office/powerpoint/2010/main" val="3776425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156"/>
          <p:cNvSpPr>
            <a:spLocks noChangeArrowheads="1"/>
          </p:cNvSpPr>
          <p:nvPr/>
        </p:nvSpPr>
        <p:spPr bwMode="auto">
          <a:xfrm>
            <a:off x="3017838" y="2120900"/>
            <a:ext cx="5662612" cy="77788"/>
          </a:xfrm>
          <a:prstGeom prst="rect">
            <a:avLst/>
          </a:prstGeom>
          <a:solidFill>
            <a:schemeClr val="hlink"/>
          </a:solidFill>
          <a:ln w="9525">
            <a:noFill/>
            <a:miter lim="800000"/>
            <a:headEnd/>
            <a:tailEnd/>
          </a:ln>
          <a:effectLst/>
        </p:spPr>
        <p:txBody>
          <a:bodyPr wrap="none" lIns="91417" tIns="45709" rIns="91417" bIns="45709" anchor="ctr"/>
          <a:lstStyle/>
          <a:p>
            <a:pPr algn="ctr" fontAlgn="base">
              <a:spcBef>
                <a:spcPct val="0"/>
              </a:spcBef>
              <a:spcAft>
                <a:spcPct val="0"/>
              </a:spcAft>
              <a:defRPr/>
            </a:pPr>
            <a:endParaRPr kumimoji="1" lang="es-PR" sz="2400">
              <a:solidFill>
                <a:srgbClr val="003366"/>
              </a:solidFill>
              <a:latin typeface="Times New Roman" pitchFamily="18" charset="0"/>
              <a:cs typeface="Arial" charset="0"/>
            </a:endParaRPr>
          </a:p>
        </p:txBody>
      </p:sp>
      <p:sp>
        <p:nvSpPr>
          <p:cNvPr id="5" name="Rectangle 2157"/>
          <p:cNvSpPr>
            <a:spLocks noChangeArrowheads="1"/>
          </p:cNvSpPr>
          <p:nvPr/>
        </p:nvSpPr>
        <p:spPr bwMode="auto">
          <a:xfrm>
            <a:off x="1098550" y="862013"/>
            <a:ext cx="5662613" cy="77787"/>
          </a:xfrm>
          <a:prstGeom prst="rect">
            <a:avLst/>
          </a:prstGeom>
          <a:solidFill>
            <a:schemeClr val="hlink"/>
          </a:solidFill>
          <a:ln w="9525">
            <a:noFill/>
            <a:miter lim="800000"/>
            <a:headEnd/>
            <a:tailEnd/>
          </a:ln>
          <a:effectLst/>
        </p:spPr>
        <p:txBody>
          <a:bodyPr wrap="none" lIns="91417" tIns="45709" rIns="91417" bIns="45709" anchor="ctr"/>
          <a:lstStyle/>
          <a:p>
            <a:pPr algn="ctr" fontAlgn="base">
              <a:spcBef>
                <a:spcPct val="0"/>
              </a:spcBef>
              <a:spcAft>
                <a:spcPct val="0"/>
              </a:spcAft>
              <a:defRPr/>
            </a:pPr>
            <a:endParaRPr kumimoji="1" lang="es-PR" sz="2400">
              <a:solidFill>
                <a:srgbClr val="003366"/>
              </a:solidFill>
              <a:latin typeface="Times New Roman" pitchFamily="18" charset="0"/>
              <a:cs typeface="Arial" charset="0"/>
            </a:endParaRPr>
          </a:p>
        </p:txBody>
      </p:sp>
      <p:pic>
        <p:nvPicPr>
          <p:cNvPr id="6" name="Picture 2189" descr="LTPP Logo"/>
          <p:cNvPicPr>
            <a:picLocks noChangeAspect="1" noChangeArrowheads="1"/>
          </p:cNvPicPr>
          <p:nvPr userDrawn="1"/>
        </p:nvPicPr>
        <p:blipFill>
          <a:blip r:embed="rId2" cstate="print"/>
          <a:srcRect/>
          <a:stretch>
            <a:fillRect/>
          </a:stretch>
        </p:blipFill>
        <p:spPr bwMode="auto">
          <a:xfrm>
            <a:off x="0" y="6211888"/>
            <a:ext cx="9144000" cy="646112"/>
          </a:xfrm>
          <a:prstGeom prst="rect">
            <a:avLst/>
          </a:prstGeom>
          <a:noFill/>
          <a:ln w="9525">
            <a:noFill/>
            <a:miter lim="800000"/>
            <a:headEnd/>
            <a:tailEnd/>
          </a:ln>
        </p:spPr>
      </p:pic>
      <p:sp>
        <p:nvSpPr>
          <p:cNvPr id="7" name="Rectangle 2191"/>
          <p:cNvSpPr>
            <a:spLocks noChangeArrowheads="1"/>
          </p:cNvSpPr>
          <p:nvPr userDrawn="1"/>
        </p:nvSpPr>
        <p:spPr bwMode="auto">
          <a:xfrm>
            <a:off x="1531938" y="6373813"/>
            <a:ext cx="1428750" cy="328612"/>
          </a:xfrm>
          <a:prstGeom prst="rect">
            <a:avLst/>
          </a:prstGeom>
          <a:noFill/>
          <a:ln w="12700">
            <a:noFill/>
            <a:miter lim="800000"/>
            <a:headEnd/>
            <a:tailEnd/>
          </a:ln>
          <a:effectLst/>
        </p:spPr>
        <p:txBody>
          <a:bodyPr lIns="91417" tIns="45709" rIns="91417" bIns="45709" anchor="ctr"/>
          <a:lstStyle/>
          <a:p>
            <a:pPr eaLnBrk="0" fontAlgn="base" hangingPunct="0">
              <a:spcBef>
                <a:spcPct val="0"/>
              </a:spcBef>
              <a:spcAft>
                <a:spcPct val="0"/>
              </a:spcAft>
              <a:defRPr/>
            </a:pPr>
            <a:endParaRPr lang="es-PR" sz="2400">
              <a:solidFill>
                <a:srgbClr val="003366"/>
              </a:solidFill>
              <a:latin typeface="Times New Roman" pitchFamily="18" charset="0"/>
              <a:cs typeface="Arial" charset="0"/>
            </a:endParaRPr>
          </a:p>
        </p:txBody>
      </p:sp>
      <p:pic>
        <p:nvPicPr>
          <p:cNvPr id="8" name="Picture 7" descr="LTPP logo.jpg"/>
          <p:cNvPicPr>
            <a:picLocks noChangeAspect="1"/>
          </p:cNvPicPr>
          <p:nvPr userDrawn="1"/>
        </p:nvPicPr>
        <p:blipFill>
          <a:blip r:embed="rId3" cstate="print"/>
          <a:srcRect b="4753"/>
          <a:stretch>
            <a:fillRect/>
          </a:stretch>
        </p:blipFill>
        <p:spPr>
          <a:xfrm>
            <a:off x="182563" y="6211888"/>
            <a:ext cx="1257300" cy="604761"/>
          </a:xfrm>
          <a:prstGeom prst="flowChartInputOutput">
            <a:avLst/>
          </a:prstGeom>
          <a:effectLst/>
        </p:spPr>
      </p:pic>
      <p:sp>
        <p:nvSpPr>
          <p:cNvPr id="627818" name="Rectangle 2154"/>
          <p:cNvSpPr>
            <a:spLocks noGrp="1" noChangeArrowheads="1"/>
          </p:cNvSpPr>
          <p:nvPr>
            <p:ph type="ctrTitle" hasCustomPrompt="1"/>
          </p:nvPr>
        </p:nvSpPr>
        <p:spPr>
          <a:xfrm>
            <a:off x="1169988" y="1046163"/>
            <a:ext cx="7378700" cy="1012825"/>
          </a:xfrm>
        </p:spPr>
        <p:txBody>
          <a:bodyPr/>
          <a:lstStyle>
            <a:lvl1pPr>
              <a:defRPr sz="3600" baseline="0"/>
            </a:lvl1pPr>
          </a:lstStyle>
          <a:p>
            <a:r>
              <a:rPr lang="en-US" dirty="0" smtClean="0"/>
              <a:t>Add Slide Title</a:t>
            </a:r>
            <a:endParaRPr lang="en-US" dirty="0"/>
          </a:p>
        </p:txBody>
      </p:sp>
      <p:sp>
        <p:nvSpPr>
          <p:cNvPr id="627819" name="Rectangle 2155"/>
          <p:cNvSpPr>
            <a:spLocks noGrp="1" noChangeArrowheads="1"/>
          </p:cNvSpPr>
          <p:nvPr>
            <p:ph type="subTitle" idx="1" hasCustomPrompt="1"/>
          </p:nvPr>
        </p:nvSpPr>
        <p:spPr>
          <a:xfrm>
            <a:off x="1566863" y="2693988"/>
            <a:ext cx="6662737" cy="2994025"/>
          </a:xfrm>
        </p:spPr>
        <p:txBody>
          <a:bodyPr/>
          <a:lstStyle>
            <a:lvl1pPr marL="0" indent="0" algn="ctr">
              <a:buFont typeface="Wingdings" pitchFamily="2" charset="2"/>
              <a:buNone/>
              <a:defRPr b="0" baseline="0"/>
            </a:lvl1pPr>
          </a:lstStyle>
          <a:p>
            <a:r>
              <a:rPr lang="en-US" dirty="0" smtClean="0"/>
              <a:t>Add Presenter Information, Meeting, Meeting Location, Date</a:t>
            </a:r>
            <a:endParaRPr lang="en-US" dirty="0"/>
          </a:p>
        </p:txBody>
      </p:sp>
    </p:spTree>
    <p:extLst>
      <p:ext uri="{BB962C8B-B14F-4D97-AF65-F5344CB8AC3E}">
        <p14:creationId xmlns:p14="http://schemas.microsoft.com/office/powerpoint/2010/main" val="330922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Add Slide Heading</a:t>
            </a:r>
            <a:endParaRPr lang="en-US" dirty="0"/>
          </a:p>
        </p:txBody>
      </p:sp>
      <p:sp>
        <p:nvSpPr>
          <p:cNvPr id="3" name="Content Placeholder 2"/>
          <p:cNvSpPr>
            <a:spLocks noGrp="1"/>
          </p:cNvSpPr>
          <p:nvPr>
            <p:ph idx="1" hasCustomPrompt="1"/>
          </p:nvPr>
        </p:nvSpPr>
        <p:spPr/>
        <p:txBody>
          <a:bodyPr/>
          <a:lstStyle/>
          <a:p>
            <a:pPr lvl="0"/>
            <a:r>
              <a:rPr lang="en-US" dirty="0" smtClean="0"/>
              <a:t>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Tree>
    <p:extLst>
      <p:ext uri="{BB962C8B-B14F-4D97-AF65-F5344CB8AC3E}">
        <p14:creationId xmlns:p14="http://schemas.microsoft.com/office/powerpoint/2010/main" val="2602898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31814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Add Slide Heading</a:t>
            </a:r>
            <a:endParaRPr lang="en-US" dirty="0"/>
          </a:p>
        </p:txBody>
      </p:sp>
      <p:sp>
        <p:nvSpPr>
          <p:cNvPr id="3" name="Content Placeholder 2"/>
          <p:cNvSpPr>
            <a:spLocks noGrp="1"/>
          </p:cNvSpPr>
          <p:nvPr>
            <p:ph sz="half" idx="1" hasCustomPrompt="1"/>
          </p:nvPr>
        </p:nvSpPr>
        <p:spPr>
          <a:xfrm>
            <a:off x="517525" y="1600200"/>
            <a:ext cx="4048125" cy="4611688"/>
          </a:xfrm>
        </p:spPr>
        <p:txBody>
          <a:bodyPr/>
          <a:lstStyle>
            <a:lvl1pPr>
              <a:defRPr sz="2800"/>
            </a:lvl1pPr>
            <a:lvl2pPr>
              <a:defRPr sz="2400"/>
            </a:lvl2pPr>
            <a:lvl3pPr>
              <a:defRPr sz="2000"/>
            </a:lvl3pPr>
            <a:lvl4pPr>
              <a:defRPr sz="1600"/>
            </a:lvl4pPr>
            <a:lvl5pPr>
              <a:defRPr sz="1200"/>
            </a:lvl5pPr>
            <a:lvl6pPr>
              <a:defRPr sz="1800"/>
            </a:lvl6pPr>
            <a:lvl7pPr>
              <a:defRPr sz="1800"/>
            </a:lvl7pPr>
            <a:lvl8pPr>
              <a:defRPr sz="1800"/>
            </a:lvl8pPr>
            <a:lvl9pPr>
              <a:defRPr sz="1800"/>
            </a:lvl9pPr>
          </a:lstStyle>
          <a:p>
            <a:pPr lvl="0"/>
            <a:r>
              <a:rPr lang="en-US" dirty="0" smtClean="0"/>
              <a:t>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718050" y="1600200"/>
            <a:ext cx="4049713" cy="4611688"/>
          </a:xfrm>
        </p:spPr>
        <p:txBody>
          <a:bodyPr/>
          <a:lstStyle>
            <a:lvl1pPr>
              <a:defRPr sz="2800"/>
            </a:lvl1pPr>
            <a:lvl2pPr>
              <a:defRPr sz="2400"/>
            </a:lvl2pPr>
            <a:lvl3pPr>
              <a:defRPr sz="2000"/>
            </a:lvl3pPr>
            <a:lvl4pPr>
              <a:defRPr sz="1600"/>
            </a:lvl4pPr>
            <a:lvl5pPr>
              <a:defRPr sz="1200"/>
            </a:lvl5pPr>
            <a:lvl6pPr>
              <a:defRPr sz="1800"/>
            </a:lvl6pPr>
            <a:lvl7pPr>
              <a:defRPr sz="1800"/>
            </a:lvl7pPr>
            <a:lvl8pPr>
              <a:defRPr sz="1800"/>
            </a:lvl8pPr>
            <a:lvl9pPr>
              <a:defRPr sz="1800"/>
            </a:lvl9pPr>
          </a:lstStyle>
          <a:p>
            <a:pPr lvl="0"/>
            <a:r>
              <a:rPr lang="en-US" dirty="0" smtClean="0"/>
              <a:t>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Tree>
    <p:extLst>
      <p:ext uri="{BB962C8B-B14F-4D97-AF65-F5344CB8AC3E}">
        <p14:creationId xmlns:p14="http://schemas.microsoft.com/office/powerpoint/2010/main" val="2981880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87"/>
            <a:ext cx="8229600" cy="1143000"/>
          </a:xfrm>
        </p:spPr>
        <p:txBody>
          <a:bodyPr/>
          <a:lstStyle>
            <a:lvl1pPr>
              <a:defRPr/>
            </a:lvl1pPr>
          </a:lstStyle>
          <a:p>
            <a:r>
              <a:rPr lang="en-US" dirty="0" smtClean="0"/>
              <a:t>Add Slide Heading</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Add Sub-heading</a:t>
            </a:r>
          </a:p>
        </p:txBody>
      </p:sp>
      <p:sp>
        <p:nvSpPr>
          <p:cNvPr id="4" name="Content Placeholder 3"/>
          <p:cNvSpPr>
            <a:spLocks noGrp="1"/>
          </p:cNvSpPr>
          <p:nvPr>
            <p:ph sz="half" idx="2" hasCustomPrompt="1"/>
          </p:nvPr>
        </p:nvSpPr>
        <p:spPr>
          <a:xfrm>
            <a:off x="457200" y="2174875"/>
            <a:ext cx="4040188" cy="3951288"/>
          </a:xfrm>
        </p:spPr>
        <p:txBody>
          <a:bodyPr/>
          <a:lstStyle>
            <a:lvl1pPr>
              <a:defRPr sz="2400" baseline="0"/>
            </a:lvl1pPr>
            <a:lvl2pPr>
              <a:defRPr sz="2000"/>
            </a:lvl2pPr>
            <a:lvl3pPr>
              <a:defRPr sz="1600"/>
            </a:lvl3pPr>
            <a:lvl4pPr>
              <a:defRPr sz="1200"/>
            </a:lvl4pPr>
            <a:lvl5pPr>
              <a:buNone/>
              <a:defRPr sz="1600"/>
            </a:lvl5pPr>
            <a:lvl6pPr>
              <a:defRPr sz="1600"/>
            </a:lvl6pPr>
            <a:lvl7pPr>
              <a:defRPr sz="1600"/>
            </a:lvl7pPr>
            <a:lvl8pPr>
              <a:defRPr sz="1600"/>
            </a:lvl8pPr>
            <a:lvl9pPr>
              <a:defRPr sz="1600"/>
            </a:lvl9pPr>
          </a:lstStyle>
          <a:p>
            <a:pPr lvl="0"/>
            <a:r>
              <a:rPr lang="en-US" dirty="0" smtClean="0"/>
              <a:t>Add Text</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Add Sub-heading</a:t>
            </a:r>
          </a:p>
        </p:txBody>
      </p:sp>
      <p:sp>
        <p:nvSpPr>
          <p:cNvPr id="6" name="Content Placeholder 5"/>
          <p:cNvSpPr>
            <a:spLocks noGrp="1"/>
          </p:cNvSpPr>
          <p:nvPr>
            <p:ph sz="quarter" idx="4" hasCustomPrompt="1"/>
          </p:nvPr>
        </p:nvSpPr>
        <p:spPr>
          <a:xfrm>
            <a:off x="4645025" y="2174875"/>
            <a:ext cx="4041775" cy="3951288"/>
          </a:xfrm>
        </p:spPr>
        <p:txBody>
          <a:bodyPr/>
          <a:lstStyle>
            <a:lvl1pPr marL="342900" marR="0" indent="-342900" algn="l" defTabSz="914400" rtl="0" eaLnBrk="0" fontAlgn="base" latinLnBrk="0" hangingPunct="0">
              <a:lnSpc>
                <a:spcPct val="110000"/>
              </a:lnSpc>
              <a:spcBef>
                <a:spcPct val="50000"/>
              </a:spcBef>
              <a:spcAft>
                <a:spcPct val="20000"/>
              </a:spcAft>
              <a:buClr>
                <a:schemeClr val="accent2"/>
              </a:buClr>
              <a:buSzTx/>
              <a:buFont typeface="Wingdings" pitchFamily="2" charset="2"/>
              <a:buNone/>
              <a:tabLst/>
              <a:defRPr sz="2400"/>
            </a:lvl1pPr>
            <a:lvl2pPr>
              <a:defRPr sz="2000"/>
            </a:lvl2pPr>
            <a:lvl3pPr>
              <a:defRPr sz="1600"/>
            </a:lvl3pPr>
            <a:lvl4pPr>
              <a:defRPr sz="1200"/>
            </a:lvl4pPr>
            <a:lvl5pPr>
              <a:buNone/>
              <a:defRPr sz="1600"/>
            </a:lvl5pPr>
            <a:lvl6pPr>
              <a:defRPr sz="1600"/>
            </a:lvl6pPr>
            <a:lvl7pPr>
              <a:defRPr sz="1600"/>
            </a:lvl7pPr>
            <a:lvl8pPr>
              <a:defRPr sz="1600"/>
            </a:lvl8pPr>
            <a:lvl9pPr>
              <a:defRPr sz="1600"/>
            </a:lvl9pPr>
          </a:lstStyle>
          <a:p>
            <a:pPr marL="342900" marR="0" lvl="0" indent="-342900" algn="l" defTabSz="914400" rtl="0" eaLnBrk="0" fontAlgn="base" latinLnBrk="0" hangingPunct="0">
              <a:lnSpc>
                <a:spcPct val="110000"/>
              </a:lnSpc>
              <a:spcBef>
                <a:spcPct val="50000"/>
              </a:spcBef>
              <a:spcAft>
                <a:spcPct val="20000"/>
              </a:spcAft>
              <a:buClr>
                <a:schemeClr val="accent2"/>
              </a:buClr>
              <a:buSzTx/>
              <a:buFont typeface="Wingdings" pitchFamily="2" charset="2"/>
              <a:buChar char="w"/>
              <a:tabLst/>
              <a:defRPr/>
            </a:pPr>
            <a:r>
              <a:rPr lang="en-US" dirty="0" smtClean="0"/>
              <a:t>Add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932154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Add Slide Heading</a:t>
            </a:r>
            <a:endParaRPr lang="en-US" dirty="0"/>
          </a:p>
        </p:txBody>
      </p:sp>
    </p:spTree>
    <p:extLst>
      <p:ext uri="{BB962C8B-B14F-4D97-AF65-F5344CB8AC3E}">
        <p14:creationId xmlns:p14="http://schemas.microsoft.com/office/powerpoint/2010/main" val="659199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671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1322D9-600A-4057-86B7-C922BA3C8150}" type="datetimeFigureOut">
              <a:rPr lang="en-US" smtClean="0"/>
              <a:t>7/8/2015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D9764-54AE-47B6-8E0F-B32E36DEECC3}" type="slidenum">
              <a:rPr lang="en-US" smtClean="0"/>
              <a:t>‹#›</a:t>
            </a:fld>
            <a:endParaRPr lang="en-US"/>
          </a:p>
        </p:txBody>
      </p:sp>
    </p:spTree>
    <p:extLst>
      <p:ext uri="{BB962C8B-B14F-4D97-AF65-F5344CB8AC3E}">
        <p14:creationId xmlns:p14="http://schemas.microsoft.com/office/powerpoint/2010/main" val="2370451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effectLst/>
              </a:defRPr>
            </a:lvl1pPr>
          </a:lstStyle>
          <a:p>
            <a:r>
              <a:rPr lang="en-US" dirty="0" smtClean="0"/>
              <a:t>Add Sub-heading</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2800"/>
            </a:lvl1pPr>
            <a:lvl2pPr>
              <a:defRPr sz="2400"/>
            </a:lvl2pPr>
            <a:lvl3pPr>
              <a:defRPr sz="2000"/>
            </a:lvl3pPr>
            <a:lvl4pPr>
              <a:defRPr sz="1600"/>
            </a:lvl4pPr>
            <a:lvl5pPr>
              <a:defRPr sz="2000"/>
            </a:lvl5pPr>
            <a:lvl6pPr>
              <a:defRPr sz="2000"/>
            </a:lvl6pPr>
            <a:lvl7pPr>
              <a:defRPr sz="2000"/>
            </a:lvl7pPr>
            <a:lvl8pPr>
              <a:defRPr sz="2000"/>
            </a:lvl8pPr>
            <a:lvl9pPr>
              <a:defRPr sz="2000"/>
            </a:lvl9pPr>
          </a:lstStyle>
          <a:p>
            <a:pPr lvl="0"/>
            <a:r>
              <a:rPr lang="en-US" dirty="0" smtClean="0"/>
              <a:t>Add Text</a:t>
            </a:r>
          </a:p>
          <a:p>
            <a:pPr lvl="1"/>
            <a:r>
              <a:rPr lang="en-US" dirty="0" smtClean="0"/>
              <a:t>Second level</a:t>
            </a:r>
          </a:p>
          <a:p>
            <a:pPr lvl="2"/>
            <a:r>
              <a:rPr lang="en-US" dirty="0" smtClean="0"/>
              <a:t>Third level</a:t>
            </a:r>
          </a:p>
          <a:p>
            <a:pPr lvl="3"/>
            <a:r>
              <a:rPr lang="en-US" dirty="0" smtClean="0"/>
              <a:t>Fourth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464051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8052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525" y="76200"/>
            <a:ext cx="8232775" cy="1341438"/>
          </a:xfrm>
        </p:spPr>
        <p:txBody>
          <a:bodyPr/>
          <a:lstStyle/>
          <a:p>
            <a:r>
              <a:rPr lang="en-US" dirty="0" smtClean="0"/>
              <a:t>Add Slide Heading</a:t>
            </a:r>
            <a:endParaRPr lang="en-US" dirty="0"/>
          </a:p>
        </p:txBody>
      </p:sp>
      <p:sp>
        <p:nvSpPr>
          <p:cNvPr id="3" name="Text Placeholder 2"/>
          <p:cNvSpPr>
            <a:spLocks noGrp="1"/>
          </p:cNvSpPr>
          <p:nvPr>
            <p:ph type="body" sz="half" idx="1" hasCustomPrompt="1"/>
          </p:nvPr>
        </p:nvSpPr>
        <p:spPr>
          <a:xfrm>
            <a:off x="517525" y="1600200"/>
            <a:ext cx="4048125" cy="4611688"/>
          </a:xfrm>
        </p:spPr>
        <p:txBody>
          <a:bodyPr/>
          <a:lstStyle>
            <a:lvl1pPr marL="342900" marR="0" indent="-342900" algn="l" defTabSz="914400" rtl="0" eaLnBrk="0" fontAlgn="base" latinLnBrk="0" hangingPunct="0">
              <a:lnSpc>
                <a:spcPct val="110000"/>
              </a:lnSpc>
              <a:spcBef>
                <a:spcPct val="50000"/>
              </a:spcBef>
              <a:spcAft>
                <a:spcPct val="20000"/>
              </a:spcAft>
              <a:buClr>
                <a:schemeClr val="accent2"/>
              </a:buClr>
              <a:buSzTx/>
              <a:buFont typeface="Wingdings" pitchFamily="2" charset="2"/>
              <a:buNone/>
              <a:tabLst/>
              <a:defRPr/>
            </a:lvl1pPr>
          </a:lstStyle>
          <a:p>
            <a:pPr marL="342900" marR="0" lvl="0" indent="-342900" algn="l" defTabSz="914400" rtl="0" eaLnBrk="0" fontAlgn="base" latinLnBrk="0" hangingPunct="0">
              <a:lnSpc>
                <a:spcPct val="110000"/>
              </a:lnSpc>
              <a:spcBef>
                <a:spcPct val="50000"/>
              </a:spcBef>
              <a:spcAft>
                <a:spcPct val="20000"/>
              </a:spcAft>
              <a:buClr>
                <a:schemeClr val="accent2"/>
              </a:buClr>
              <a:buSzTx/>
              <a:buFont typeface="Wingdings" pitchFamily="2" charset="2"/>
              <a:buChar char="w"/>
              <a:tabLst/>
              <a:defRPr/>
            </a:pPr>
            <a:r>
              <a:rPr lang="en-US" dirty="0" smtClean="0"/>
              <a:t>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718050" y="1600200"/>
            <a:ext cx="4049713" cy="4611688"/>
          </a:xfrm>
        </p:spPr>
        <p:txBody>
          <a:bodyPr/>
          <a:lstStyle/>
          <a:p>
            <a:pPr lvl="0"/>
            <a:r>
              <a:rPr lang="en-US" dirty="0" smtClean="0"/>
              <a:t>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03139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ctr" defTabSz="914400" rtl="0" eaLnBrk="0" fontAlgn="base" latinLnBrk="0" hangingPunct="0">
              <a:lnSpc>
                <a:spcPct val="100000"/>
              </a:lnSpc>
              <a:spcBef>
                <a:spcPct val="0"/>
              </a:spcBef>
              <a:spcAft>
                <a:spcPct val="0"/>
              </a:spcAft>
              <a:buClrTx/>
              <a:buSzTx/>
              <a:buFontTx/>
              <a:buNone/>
              <a:tabLst/>
              <a:defRPr/>
            </a:lvl1pPr>
          </a:lstStyle>
          <a:p>
            <a:pPr>
              <a:lnSpc>
                <a:spcPct val="100000"/>
              </a:lnSpc>
              <a:spcBef>
                <a:spcPct val="0"/>
              </a:spcBef>
              <a:defRPr/>
            </a:pPr>
            <a:r>
              <a:rPr lang="en-US" sz="4000" b="1" dirty="0" smtClean="0">
                <a:solidFill>
                  <a:srgbClr val="000066"/>
                </a:solidFill>
                <a:effectLst>
                  <a:outerShdw blurRad="38100" dist="38100" dir="2700000" algn="tl">
                    <a:srgbClr val="C0C0C0"/>
                  </a:outerShdw>
                </a:effectLst>
              </a:rPr>
              <a:t>Questions</a:t>
            </a:r>
            <a:endParaRPr lang="en-US" dirty="0"/>
          </a:p>
        </p:txBody>
      </p:sp>
      <p:pic>
        <p:nvPicPr>
          <p:cNvPr id="6" name="Picture 8" descr="MCj03710760000[1]"/>
          <p:cNvPicPr>
            <a:picLocks noChangeAspect="1" noChangeArrowheads="1"/>
          </p:cNvPicPr>
          <p:nvPr userDrawn="1"/>
        </p:nvPicPr>
        <p:blipFill>
          <a:blip r:embed="rId2" cstate="print"/>
          <a:srcRect/>
          <a:stretch>
            <a:fillRect/>
          </a:stretch>
        </p:blipFill>
        <p:spPr bwMode="auto">
          <a:xfrm>
            <a:off x="684213" y="2686050"/>
            <a:ext cx="1355725" cy="1803400"/>
          </a:xfrm>
          <a:prstGeom prst="rect">
            <a:avLst/>
          </a:prstGeom>
          <a:noFill/>
          <a:ln w="9525">
            <a:noFill/>
            <a:miter lim="800000"/>
            <a:headEnd/>
            <a:tailEnd/>
          </a:ln>
        </p:spPr>
      </p:pic>
      <p:pic>
        <p:nvPicPr>
          <p:cNvPr id="7" name="Picture 3" descr="j0174020"/>
          <p:cNvPicPr>
            <a:picLocks noChangeAspect="1" noChangeArrowheads="1" noCrop="1"/>
          </p:cNvPicPr>
          <p:nvPr userDrawn="1"/>
        </p:nvPicPr>
        <p:blipFill>
          <a:blip r:embed="rId3" cstate="print"/>
          <a:srcRect/>
          <a:stretch>
            <a:fillRect/>
          </a:stretch>
        </p:blipFill>
        <p:spPr bwMode="auto">
          <a:xfrm>
            <a:off x="4057650" y="2297113"/>
            <a:ext cx="3340100" cy="3613150"/>
          </a:xfrm>
          <a:prstGeom prst="rect">
            <a:avLst/>
          </a:prstGeom>
          <a:noFill/>
          <a:ln w="9525">
            <a:noFill/>
            <a:miter lim="800000"/>
            <a:headEnd/>
            <a:tailEnd/>
          </a:ln>
        </p:spPr>
      </p:pic>
    </p:spTree>
    <p:extLst>
      <p:ext uri="{BB962C8B-B14F-4D97-AF65-F5344CB8AC3E}">
        <p14:creationId xmlns:p14="http://schemas.microsoft.com/office/powerpoint/2010/main" val="2804470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6105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28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984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430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773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925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1322D9-600A-4057-86B7-C922BA3C8150}" type="datetimeFigureOut">
              <a:rPr lang="en-US" smtClean="0"/>
              <a:t>7/8/2015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D9764-54AE-47B6-8E0F-B32E36DEECC3}" type="slidenum">
              <a:rPr lang="en-US" smtClean="0"/>
              <a:t>‹#›</a:t>
            </a:fld>
            <a:endParaRPr lang="en-US"/>
          </a:p>
        </p:txBody>
      </p:sp>
    </p:spTree>
    <p:extLst>
      <p:ext uri="{BB962C8B-B14F-4D97-AF65-F5344CB8AC3E}">
        <p14:creationId xmlns:p14="http://schemas.microsoft.com/office/powerpoint/2010/main" val="37174329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840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044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198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335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44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32312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684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29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0434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586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1322D9-600A-4057-86B7-C922BA3C8150}" type="datetimeFigureOut">
              <a:rPr lang="en-US" smtClean="0"/>
              <a:t>7/8/2015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D9764-54AE-47B6-8E0F-B32E36DEECC3}" type="slidenum">
              <a:rPr lang="en-US" smtClean="0"/>
              <a:t>‹#›</a:t>
            </a:fld>
            <a:endParaRPr lang="en-US"/>
          </a:p>
        </p:txBody>
      </p:sp>
    </p:spTree>
    <p:extLst>
      <p:ext uri="{BB962C8B-B14F-4D97-AF65-F5344CB8AC3E}">
        <p14:creationId xmlns:p14="http://schemas.microsoft.com/office/powerpoint/2010/main" val="1770631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52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7651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5921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9050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5697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8654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1903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019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1748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968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1322D9-600A-4057-86B7-C922BA3C8150}" type="datetimeFigureOut">
              <a:rPr lang="en-US" smtClean="0"/>
              <a:t>7/8/2015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D9764-54AE-47B6-8E0F-B32E36DEECC3}" type="slidenum">
              <a:rPr lang="en-US" smtClean="0"/>
              <a:t>‹#›</a:t>
            </a:fld>
            <a:endParaRPr lang="en-US"/>
          </a:p>
        </p:txBody>
      </p:sp>
    </p:spTree>
    <p:extLst>
      <p:ext uri="{BB962C8B-B14F-4D97-AF65-F5344CB8AC3E}">
        <p14:creationId xmlns:p14="http://schemas.microsoft.com/office/powerpoint/2010/main" val="17333628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437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695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824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1992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6752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915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6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322D9-600A-4057-86B7-C922BA3C8150}" type="datetimeFigureOut">
              <a:rPr lang="en-US" smtClean="0"/>
              <a:t>7/8/2015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D9764-54AE-47B6-8E0F-B32E36DEECC3}" type="slidenum">
              <a:rPr lang="en-US" smtClean="0"/>
              <a:t>‹#›</a:t>
            </a:fld>
            <a:endParaRPr lang="en-US"/>
          </a:p>
        </p:txBody>
      </p:sp>
    </p:spTree>
    <p:extLst>
      <p:ext uri="{BB962C8B-B14F-4D97-AF65-F5344CB8AC3E}">
        <p14:creationId xmlns:p14="http://schemas.microsoft.com/office/powerpoint/2010/main" val="22109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322D9-600A-4057-86B7-C922BA3C8150}" type="datetimeFigureOut">
              <a:rPr lang="en-US" smtClean="0"/>
              <a:t>7/8/2015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D9764-54AE-47B6-8E0F-B32E36DEECC3}" type="slidenum">
              <a:rPr lang="en-US" smtClean="0"/>
              <a:t>‹#›</a:t>
            </a:fld>
            <a:endParaRPr lang="en-US"/>
          </a:p>
        </p:txBody>
      </p:sp>
    </p:spTree>
    <p:extLst>
      <p:ext uri="{BB962C8B-B14F-4D97-AF65-F5344CB8AC3E}">
        <p14:creationId xmlns:p14="http://schemas.microsoft.com/office/powerpoint/2010/main" val="270092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322D9-600A-4057-86B7-C922BA3C8150}" type="datetimeFigureOut">
              <a:rPr lang="en-US" smtClean="0"/>
              <a:t>7/8/2015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D9764-54AE-47B6-8E0F-B32E36DEECC3}" type="slidenum">
              <a:rPr lang="en-US" smtClean="0"/>
              <a:t>‹#›</a:t>
            </a:fld>
            <a:endParaRPr lang="en-US"/>
          </a:p>
        </p:txBody>
      </p:sp>
    </p:spTree>
    <p:extLst>
      <p:ext uri="{BB962C8B-B14F-4D97-AF65-F5344CB8AC3E}">
        <p14:creationId xmlns:p14="http://schemas.microsoft.com/office/powerpoint/2010/main" val="11249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322D9-600A-4057-86B7-C922BA3C8150}" type="datetimeFigureOut">
              <a:rPr lang="en-US" smtClean="0"/>
              <a:t>7/8/2015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D9764-54AE-47B6-8E0F-B32E36DEECC3}" type="slidenum">
              <a:rPr lang="en-US" smtClean="0"/>
              <a:t>‹#›</a:t>
            </a:fld>
            <a:endParaRPr lang="en-US"/>
          </a:p>
        </p:txBody>
      </p:sp>
    </p:spTree>
    <p:extLst>
      <p:ext uri="{BB962C8B-B14F-4D97-AF65-F5344CB8AC3E}">
        <p14:creationId xmlns:p14="http://schemas.microsoft.com/office/powerpoint/2010/main" val="1598999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7"/>
          <p:cNvSpPr>
            <a:spLocks noGrp="1" noChangeArrowheads="1"/>
          </p:cNvSpPr>
          <p:nvPr>
            <p:ph type="body" idx="1"/>
          </p:nvPr>
        </p:nvSpPr>
        <p:spPr bwMode="auto">
          <a:xfrm>
            <a:off x="517525" y="1600200"/>
            <a:ext cx="8250238" cy="4611688"/>
          </a:xfrm>
          <a:prstGeom prst="rect">
            <a:avLst/>
          </a:prstGeom>
          <a:noFill/>
          <a:ln w="9525">
            <a:noFill/>
            <a:miter lim="800000"/>
            <a:headEnd/>
            <a:tailEnd/>
          </a:ln>
        </p:spPr>
        <p:txBody>
          <a:bodyPr vert="horz" wrap="square" lIns="91417" tIns="45709" rIns="91417" bIns="45709" numCol="1" anchor="t" anchorCtr="0" compatLnSpc="1">
            <a:prstTxWarp prst="textNoShape">
              <a:avLst/>
            </a:prstTxWarp>
          </a:bodyPr>
          <a:lstStyle/>
          <a:p>
            <a:pPr lvl="0"/>
            <a:r>
              <a:rPr lang="en-US" dirty="0" smtClean="0"/>
              <a:t>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26796" name="Rectangle 108"/>
          <p:cNvSpPr>
            <a:spLocks noGrp="1" noChangeArrowheads="1"/>
          </p:cNvSpPr>
          <p:nvPr>
            <p:ph type="dt" sz="half" idx="2"/>
          </p:nvPr>
        </p:nvSpPr>
        <p:spPr bwMode="auto">
          <a:xfrm>
            <a:off x="811213" y="6373813"/>
            <a:ext cx="1905000" cy="457200"/>
          </a:xfrm>
          <a:prstGeom prst="rect">
            <a:avLst/>
          </a:prstGeom>
          <a:noFill/>
          <a:ln w="9525">
            <a:noFill/>
            <a:miter lim="800000"/>
            <a:headEnd/>
            <a:tailEnd/>
          </a:ln>
          <a:effectLst/>
        </p:spPr>
        <p:txBody>
          <a:bodyPr vert="horz" wrap="square" lIns="91417" tIns="45709" rIns="91417" bIns="45709" numCol="1" anchor="b" anchorCtr="0" compatLnSpc="1">
            <a:prstTxWarp prst="textNoShape">
              <a:avLst/>
            </a:prstTxWarp>
          </a:bodyPr>
          <a:lstStyle>
            <a:lvl1pPr>
              <a:lnSpc>
                <a:spcPct val="100000"/>
              </a:lnSpc>
              <a:spcBef>
                <a:spcPct val="0"/>
              </a:spcBef>
              <a:buClrTx/>
              <a:buFontTx/>
              <a:buNone/>
              <a:defRPr sz="1400">
                <a:solidFill>
                  <a:schemeClr val="folHlink"/>
                </a:solidFill>
                <a:latin typeface="Times New Roman" pitchFamily="18" charset="0"/>
              </a:defRPr>
            </a:lvl1pPr>
          </a:lstStyle>
          <a:p>
            <a:pPr fontAlgn="base">
              <a:spcAft>
                <a:spcPct val="0"/>
              </a:spcAft>
              <a:defRPr/>
            </a:pPr>
            <a:fld id="{F0C7F498-5F9C-4A16-9364-0B9FFC39C4CD}" type="datetime1">
              <a:rPr lang="en-US">
                <a:solidFill>
                  <a:srgbClr val="800000"/>
                </a:solidFill>
                <a:cs typeface="Arial" charset="0"/>
              </a:rPr>
              <a:pPr fontAlgn="base">
                <a:spcAft>
                  <a:spcPct val="0"/>
                </a:spcAft>
                <a:defRPr/>
              </a:pPr>
              <a:t>7/8/2015</a:t>
            </a:fld>
            <a:endParaRPr lang="en-US">
              <a:solidFill>
                <a:srgbClr val="800000"/>
              </a:solidFill>
              <a:cs typeface="Arial" charset="0"/>
            </a:endParaRPr>
          </a:p>
        </p:txBody>
      </p:sp>
      <p:sp>
        <p:nvSpPr>
          <p:cNvPr id="626797" name="Rectangle 109"/>
          <p:cNvSpPr>
            <a:spLocks noGrp="1" noChangeArrowheads="1"/>
          </p:cNvSpPr>
          <p:nvPr>
            <p:ph type="ftr" sz="quarter" idx="3"/>
          </p:nvPr>
        </p:nvSpPr>
        <p:spPr bwMode="auto">
          <a:xfrm>
            <a:off x="3132138" y="6376988"/>
            <a:ext cx="3086100" cy="457200"/>
          </a:xfrm>
          <a:prstGeom prst="rect">
            <a:avLst/>
          </a:prstGeom>
          <a:noFill/>
          <a:ln w="9525">
            <a:noFill/>
            <a:miter lim="800000"/>
            <a:headEnd/>
            <a:tailEnd/>
          </a:ln>
          <a:effectLst/>
        </p:spPr>
        <p:txBody>
          <a:bodyPr vert="horz" wrap="square" lIns="91417" tIns="45709" rIns="91417" bIns="45709" numCol="1" anchor="b" anchorCtr="0" compatLnSpc="1">
            <a:prstTxWarp prst="textNoShape">
              <a:avLst/>
            </a:prstTxWarp>
          </a:bodyPr>
          <a:lstStyle>
            <a:lvl1pPr algn="ctr">
              <a:lnSpc>
                <a:spcPct val="100000"/>
              </a:lnSpc>
              <a:spcBef>
                <a:spcPct val="0"/>
              </a:spcBef>
              <a:buClrTx/>
              <a:buFontTx/>
              <a:buNone/>
              <a:defRPr sz="1400">
                <a:solidFill>
                  <a:schemeClr val="folHlink"/>
                </a:solidFill>
                <a:latin typeface="Times New Roman" pitchFamily="18" charset="0"/>
              </a:defRPr>
            </a:lvl1pPr>
          </a:lstStyle>
          <a:p>
            <a:pPr fontAlgn="base">
              <a:spcAft>
                <a:spcPct val="0"/>
              </a:spcAft>
              <a:defRPr/>
            </a:pPr>
            <a:r>
              <a:rPr lang="en-US">
                <a:solidFill>
                  <a:srgbClr val="800000"/>
                </a:solidFill>
                <a:cs typeface="Arial" charset="0"/>
              </a:rPr>
              <a:t>LTPP_GenOview</a:t>
            </a:r>
          </a:p>
        </p:txBody>
      </p:sp>
      <p:sp>
        <p:nvSpPr>
          <p:cNvPr id="626798" name="Rectangle 110"/>
          <p:cNvSpPr>
            <a:spLocks noGrp="1" noChangeArrowheads="1"/>
          </p:cNvSpPr>
          <p:nvPr>
            <p:ph type="sldNum" sz="quarter" idx="4"/>
          </p:nvPr>
        </p:nvSpPr>
        <p:spPr bwMode="auto">
          <a:xfrm>
            <a:off x="6589713" y="6376988"/>
            <a:ext cx="2193925" cy="457200"/>
          </a:xfrm>
          <a:prstGeom prst="rect">
            <a:avLst/>
          </a:prstGeom>
          <a:noFill/>
          <a:ln w="9525">
            <a:noFill/>
            <a:miter lim="800000"/>
            <a:headEnd/>
            <a:tailEnd/>
          </a:ln>
          <a:effectLst/>
        </p:spPr>
        <p:txBody>
          <a:bodyPr vert="horz" wrap="square" lIns="91417" tIns="45709" rIns="91417" bIns="45709" numCol="1" anchor="b" anchorCtr="0" compatLnSpc="1">
            <a:prstTxWarp prst="textNoShape">
              <a:avLst/>
            </a:prstTxWarp>
          </a:bodyPr>
          <a:lstStyle>
            <a:lvl1pPr algn="r">
              <a:lnSpc>
                <a:spcPct val="100000"/>
              </a:lnSpc>
              <a:spcBef>
                <a:spcPct val="0"/>
              </a:spcBef>
              <a:buClrTx/>
              <a:buFontTx/>
              <a:buNone/>
              <a:defRPr sz="1400">
                <a:solidFill>
                  <a:schemeClr val="folHlink"/>
                </a:solidFill>
                <a:latin typeface="Times New Roman" pitchFamily="18" charset="0"/>
              </a:defRPr>
            </a:lvl1pPr>
          </a:lstStyle>
          <a:p>
            <a:pPr fontAlgn="base">
              <a:spcAft>
                <a:spcPct val="0"/>
              </a:spcAft>
              <a:defRPr/>
            </a:pPr>
            <a:fld id="{388ED473-4EE2-4FE0-A66B-F856E334C6E6}" type="slidenum">
              <a:rPr lang="en-US">
                <a:solidFill>
                  <a:srgbClr val="800000"/>
                </a:solidFill>
                <a:cs typeface="Arial" charset="0"/>
              </a:rPr>
              <a:pPr fontAlgn="base">
                <a:spcAft>
                  <a:spcPct val="0"/>
                </a:spcAft>
                <a:defRPr/>
              </a:pPr>
              <a:t>‹#›</a:t>
            </a:fld>
            <a:endParaRPr lang="en-US">
              <a:solidFill>
                <a:srgbClr val="800000"/>
              </a:solidFill>
              <a:cs typeface="Arial" charset="0"/>
            </a:endParaRPr>
          </a:p>
        </p:txBody>
      </p:sp>
      <p:sp>
        <p:nvSpPr>
          <p:cNvPr id="626799" name="Rectangle 111"/>
          <p:cNvSpPr>
            <a:spLocks noGrp="1" noChangeArrowheads="1"/>
          </p:cNvSpPr>
          <p:nvPr>
            <p:ph type="title"/>
          </p:nvPr>
        </p:nvSpPr>
        <p:spPr bwMode="auto">
          <a:xfrm>
            <a:off x="517525" y="0"/>
            <a:ext cx="8232775" cy="1341438"/>
          </a:xfrm>
          <a:prstGeom prst="rect">
            <a:avLst/>
          </a:prstGeom>
          <a:noFill/>
          <a:ln w="9525">
            <a:noFill/>
            <a:miter lim="800000"/>
            <a:headEnd/>
            <a:tailEnd/>
          </a:ln>
          <a:effectLst/>
        </p:spPr>
        <p:txBody>
          <a:bodyPr vert="horz" wrap="square" lIns="91417" tIns="45709" rIns="91417" bIns="45709" numCol="1" anchor="ctr" anchorCtr="0" compatLnSpc="1">
            <a:prstTxWarp prst="textNoShape">
              <a:avLst/>
            </a:prstTxWarp>
          </a:bodyPr>
          <a:lstStyle/>
          <a:p>
            <a:pPr lvl="0"/>
            <a:r>
              <a:rPr lang="en-US" dirty="0" smtClean="0"/>
              <a:t>Add Slide Heading</a:t>
            </a:r>
          </a:p>
        </p:txBody>
      </p:sp>
      <p:pic>
        <p:nvPicPr>
          <p:cNvPr id="1031" name="Picture 137" descr="LTPP Logo"/>
          <p:cNvPicPr>
            <a:picLocks noChangeAspect="1" noChangeArrowheads="1"/>
          </p:cNvPicPr>
          <p:nvPr userDrawn="1"/>
        </p:nvPicPr>
        <p:blipFill>
          <a:blip r:embed="rId13" cstate="print"/>
          <a:srcRect/>
          <a:stretch>
            <a:fillRect/>
          </a:stretch>
        </p:blipFill>
        <p:spPr bwMode="auto">
          <a:xfrm>
            <a:off x="0" y="6211888"/>
            <a:ext cx="9144000" cy="646112"/>
          </a:xfrm>
          <a:prstGeom prst="rect">
            <a:avLst/>
          </a:prstGeom>
          <a:noFill/>
          <a:ln w="9525">
            <a:noFill/>
            <a:miter lim="800000"/>
            <a:headEnd/>
            <a:tailEnd/>
          </a:ln>
        </p:spPr>
      </p:pic>
      <p:sp>
        <p:nvSpPr>
          <p:cNvPr id="626828" name="Text Box 140"/>
          <p:cNvSpPr txBox="1">
            <a:spLocks noChangeArrowheads="1"/>
          </p:cNvSpPr>
          <p:nvPr/>
        </p:nvSpPr>
        <p:spPr bwMode="auto">
          <a:xfrm>
            <a:off x="8470900" y="6278563"/>
            <a:ext cx="493713" cy="519112"/>
          </a:xfrm>
          <a:prstGeom prst="rect">
            <a:avLst/>
          </a:prstGeom>
          <a:noFill/>
          <a:ln w="9525">
            <a:noFill/>
            <a:miter lim="800000"/>
            <a:headEnd/>
            <a:tailEnd/>
          </a:ln>
          <a:effectLst/>
        </p:spPr>
        <p:txBody>
          <a:bodyPr wrap="none">
            <a:spAutoFit/>
          </a:bodyPr>
          <a:lstStyle/>
          <a:p>
            <a:pPr marL="342900" indent="-342900" fontAlgn="base">
              <a:lnSpc>
                <a:spcPct val="140000"/>
              </a:lnSpc>
              <a:spcBef>
                <a:spcPct val="20000"/>
              </a:spcBef>
              <a:spcAft>
                <a:spcPct val="0"/>
              </a:spcAft>
              <a:buClr>
                <a:srgbClr val="003366"/>
              </a:buClr>
              <a:buFont typeface="Wingdings" pitchFamily="2" charset="2"/>
              <a:buNone/>
              <a:defRPr/>
            </a:pPr>
            <a:fld id="{E32E0D51-AECF-4502-92E6-986728306458}" type="slidenum">
              <a:rPr lang="en-US" sz="2000">
                <a:solidFill>
                  <a:srgbClr val="000066"/>
                </a:solidFill>
                <a:cs typeface="Arial" charset="0"/>
              </a:rPr>
              <a:pPr marL="342900" indent="-342900" fontAlgn="base">
                <a:lnSpc>
                  <a:spcPct val="140000"/>
                </a:lnSpc>
                <a:spcBef>
                  <a:spcPct val="20000"/>
                </a:spcBef>
                <a:spcAft>
                  <a:spcPct val="0"/>
                </a:spcAft>
                <a:buClr>
                  <a:srgbClr val="003366"/>
                </a:buClr>
                <a:buFont typeface="Wingdings" pitchFamily="2" charset="2"/>
                <a:buNone/>
                <a:defRPr/>
              </a:pPr>
              <a:t>‹#›</a:t>
            </a:fld>
            <a:endParaRPr lang="en-US" sz="2000">
              <a:solidFill>
                <a:srgbClr val="000066"/>
              </a:solidFill>
              <a:cs typeface="Arial" charset="0"/>
            </a:endParaRPr>
          </a:p>
        </p:txBody>
      </p:sp>
      <p:pic>
        <p:nvPicPr>
          <p:cNvPr id="10" name="Picture 9" descr="LTPP logo.jpg"/>
          <p:cNvPicPr>
            <a:picLocks noChangeAspect="1"/>
          </p:cNvPicPr>
          <p:nvPr userDrawn="1"/>
        </p:nvPicPr>
        <p:blipFill>
          <a:blip r:embed="rId14" cstate="print"/>
          <a:srcRect b="4752"/>
          <a:stretch>
            <a:fillRect/>
          </a:stretch>
        </p:blipFill>
        <p:spPr>
          <a:xfrm>
            <a:off x="182563" y="6211889"/>
            <a:ext cx="1236662" cy="594835"/>
          </a:xfrm>
          <a:prstGeom prst="flowChartInputOutput">
            <a:avLst/>
          </a:prstGeom>
          <a:effectLst/>
        </p:spPr>
      </p:pic>
    </p:spTree>
    <p:extLst>
      <p:ext uri="{BB962C8B-B14F-4D97-AF65-F5344CB8AC3E}">
        <p14:creationId xmlns:p14="http://schemas.microsoft.com/office/powerpoint/2010/main" val="2409110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b="1" baseline="0">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ctr"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ctr"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ctr"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ctr"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342900" indent="-342900" algn="l" rtl="0" eaLnBrk="0" fontAlgn="base" hangingPunct="0">
        <a:lnSpc>
          <a:spcPct val="110000"/>
        </a:lnSpc>
        <a:spcBef>
          <a:spcPct val="50000"/>
        </a:spcBef>
        <a:spcAft>
          <a:spcPct val="20000"/>
        </a:spcAft>
        <a:buClr>
          <a:schemeClr val="accent2"/>
        </a:buClr>
        <a:buFont typeface="Wingdings" pitchFamily="2" charset="2"/>
        <a:buChar char="w"/>
        <a:defRPr sz="2800">
          <a:solidFill>
            <a:srgbClr val="000066"/>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55000"/>
        <a:buFont typeface="Wingdings" pitchFamily="2" charset="2"/>
        <a:buChar char="n"/>
        <a:defRPr sz="2400">
          <a:solidFill>
            <a:srgbClr val="000066"/>
          </a:solidFill>
          <a:latin typeface="Arial" pitchFamily="34" charset="0"/>
          <a:cs typeface="Arial" pitchFamily="34" charset="0"/>
        </a:defRPr>
      </a:lvl2pPr>
      <a:lvl3pPr marL="1085850" indent="-228600" algn="l" rtl="0" eaLnBrk="0" fontAlgn="base" hangingPunct="0">
        <a:spcBef>
          <a:spcPct val="20000"/>
        </a:spcBef>
        <a:spcAft>
          <a:spcPct val="0"/>
        </a:spcAft>
        <a:buClr>
          <a:schemeClr val="accent2"/>
        </a:buClr>
        <a:buSzPct val="65000"/>
        <a:buFont typeface="Wingdings" pitchFamily="2" charset="2"/>
        <a:buChar char="l"/>
        <a:defRPr sz="2000">
          <a:solidFill>
            <a:srgbClr val="000066"/>
          </a:solidFill>
          <a:latin typeface="Arial" pitchFamily="34" charset="0"/>
          <a:cs typeface="Arial" pitchFamily="34" charset="0"/>
        </a:defRPr>
      </a:lvl3pPr>
      <a:lvl4pPr marL="1428750" indent="-228600" algn="l" rtl="0" eaLnBrk="0" fontAlgn="base" hangingPunct="0">
        <a:spcBef>
          <a:spcPct val="20000"/>
        </a:spcBef>
        <a:spcAft>
          <a:spcPct val="0"/>
        </a:spcAft>
        <a:buClr>
          <a:schemeClr val="accent2"/>
        </a:buClr>
        <a:buSzPct val="85000"/>
        <a:buFont typeface="Wingdings" pitchFamily="2" charset="2"/>
        <a:buChar char="w"/>
        <a:defRPr sz="1600">
          <a:solidFill>
            <a:srgbClr val="000066"/>
          </a:solidFill>
          <a:latin typeface="Arial" pitchFamily="34" charset="0"/>
          <a:cs typeface="Arial" pitchFamily="34" charset="0"/>
        </a:defRPr>
      </a:lvl4pPr>
      <a:lvl5pPr marL="1771650" indent="-228600" algn="l" rtl="0" eaLnBrk="0" fontAlgn="base" hangingPunct="0">
        <a:spcBef>
          <a:spcPct val="20000"/>
        </a:spcBef>
        <a:spcAft>
          <a:spcPct val="0"/>
        </a:spcAft>
        <a:buClr>
          <a:schemeClr val="accent2"/>
        </a:buClr>
        <a:buSzPct val="80000"/>
        <a:buFont typeface="Wingdings" pitchFamily="2" charset="2"/>
        <a:buChar char="§"/>
        <a:defRPr sz="1200">
          <a:solidFill>
            <a:srgbClr val="000066"/>
          </a:solidFill>
          <a:latin typeface="Arial" pitchFamily="34" charset="0"/>
          <a:cs typeface="Arial" pitchFamily="34" charset="0"/>
        </a:defRPr>
      </a:lvl5pPr>
      <a:lvl6pPr marL="2228850" indent="-228600" algn="l" rtl="0" fontAlgn="base">
        <a:spcBef>
          <a:spcPct val="20000"/>
        </a:spcBef>
        <a:spcAft>
          <a:spcPct val="0"/>
        </a:spcAft>
        <a:buClr>
          <a:schemeClr val="accent2"/>
        </a:buClr>
        <a:buSzPct val="80000"/>
        <a:buFont typeface="Wingdings" pitchFamily="2" charset="2"/>
        <a:buChar char="§"/>
        <a:defRPr>
          <a:solidFill>
            <a:srgbClr val="000066"/>
          </a:solidFill>
          <a:latin typeface="Times New Roman" pitchFamily="18" charset="0"/>
        </a:defRPr>
      </a:lvl6pPr>
      <a:lvl7pPr marL="2686050" indent="-228600" algn="l" rtl="0" fontAlgn="base">
        <a:spcBef>
          <a:spcPct val="20000"/>
        </a:spcBef>
        <a:spcAft>
          <a:spcPct val="0"/>
        </a:spcAft>
        <a:buClr>
          <a:schemeClr val="accent2"/>
        </a:buClr>
        <a:buSzPct val="80000"/>
        <a:buFont typeface="Wingdings" pitchFamily="2" charset="2"/>
        <a:buChar char="§"/>
        <a:defRPr>
          <a:solidFill>
            <a:srgbClr val="000066"/>
          </a:solidFill>
          <a:latin typeface="Times New Roman" pitchFamily="18" charset="0"/>
        </a:defRPr>
      </a:lvl7pPr>
      <a:lvl8pPr marL="3143250" indent="-228600" algn="l" rtl="0" fontAlgn="base">
        <a:spcBef>
          <a:spcPct val="20000"/>
        </a:spcBef>
        <a:spcAft>
          <a:spcPct val="0"/>
        </a:spcAft>
        <a:buClr>
          <a:schemeClr val="accent2"/>
        </a:buClr>
        <a:buSzPct val="80000"/>
        <a:buFont typeface="Wingdings" pitchFamily="2" charset="2"/>
        <a:buChar char="§"/>
        <a:defRPr>
          <a:solidFill>
            <a:srgbClr val="000066"/>
          </a:solidFill>
          <a:latin typeface="Times New Roman" pitchFamily="18" charset="0"/>
        </a:defRPr>
      </a:lvl8pPr>
      <a:lvl9pPr marL="3600450" indent="-228600" algn="l" rtl="0" fontAlgn="base">
        <a:spcBef>
          <a:spcPct val="20000"/>
        </a:spcBef>
        <a:spcAft>
          <a:spcPct val="0"/>
        </a:spcAft>
        <a:buClr>
          <a:schemeClr val="accent2"/>
        </a:buClr>
        <a:buSzPct val="80000"/>
        <a:buFont typeface="Wingdings" pitchFamily="2" charset="2"/>
        <a:buChar char="§"/>
        <a:defRPr>
          <a:solidFill>
            <a:srgbClr val="000066"/>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7"/>
          <p:cNvSpPr>
            <a:spLocks noGrp="1" noChangeArrowheads="1"/>
          </p:cNvSpPr>
          <p:nvPr>
            <p:ph type="body" idx="1"/>
          </p:nvPr>
        </p:nvSpPr>
        <p:spPr bwMode="auto">
          <a:xfrm>
            <a:off x="517525" y="1600200"/>
            <a:ext cx="8250238" cy="4611688"/>
          </a:xfrm>
          <a:prstGeom prst="rect">
            <a:avLst/>
          </a:prstGeom>
          <a:noFill/>
          <a:ln w="9525">
            <a:noFill/>
            <a:miter lim="800000"/>
            <a:headEnd/>
            <a:tailEnd/>
          </a:ln>
        </p:spPr>
        <p:txBody>
          <a:bodyPr vert="horz" wrap="square" lIns="91417" tIns="45709" rIns="91417" bIns="45709" numCol="1" anchor="t" anchorCtr="0" compatLnSpc="1">
            <a:prstTxWarp prst="textNoShape">
              <a:avLst/>
            </a:prstTxWarp>
          </a:bodyPr>
          <a:lstStyle/>
          <a:p>
            <a:pPr lvl="0"/>
            <a:r>
              <a:rPr lang="en-US" dirty="0" smtClean="0"/>
              <a:t>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26796" name="Rectangle 108"/>
          <p:cNvSpPr>
            <a:spLocks noGrp="1" noChangeArrowheads="1"/>
          </p:cNvSpPr>
          <p:nvPr>
            <p:ph type="dt" sz="half" idx="2"/>
          </p:nvPr>
        </p:nvSpPr>
        <p:spPr bwMode="auto">
          <a:xfrm>
            <a:off x="811213" y="6373813"/>
            <a:ext cx="1905000" cy="457200"/>
          </a:xfrm>
          <a:prstGeom prst="rect">
            <a:avLst/>
          </a:prstGeom>
          <a:noFill/>
          <a:ln w="9525">
            <a:noFill/>
            <a:miter lim="800000"/>
            <a:headEnd/>
            <a:tailEnd/>
          </a:ln>
          <a:effectLst/>
        </p:spPr>
        <p:txBody>
          <a:bodyPr vert="horz" wrap="square" lIns="91417" tIns="45709" rIns="91417" bIns="45709" numCol="1" anchor="b" anchorCtr="0" compatLnSpc="1">
            <a:prstTxWarp prst="textNoShape">
              <a:avLst/>
            </a:prstTxWarp>
          </a:bodyPr>
          <a:lstStyle>
            <a:lvl1pPr>
              <a:lnSpc>
                <a:spcPct val="100000"/>
              </a:lnSpc>
              <a:spcBef>
                <a:spcPct val="0"/>
              </a:spcBef>
              <a:buClrTx/>
              <a:buFontTx/>
              <a:buNone/>
              <a:defRPr sz="1400">
                <a:solidFill>
                  <a:schemeClr val="folHlink"/>
                </a:solidFill>
                <a:latin typeface="Times New Roman" pitchFamily="18" charset="0"/>
              </a:defRPr>
            </a:lvl1pPr>
          </a:lstStyle>
          <a:p>
            <a:pPr fontAlgn="base">
              <a:spcAft>
                <a:spcPct val="0"/>
              </a:spcAft>
              <a:defRPr/>
            </a:pPr>
            <a:fld id="{F0C7F498-5F9C-4A16-9364-0B9FFC39C4CD}" type="datetime1">
              <a:rPr lang="en-US">
                <a:solidFill>
                  <a:srgbClr val="800000"/>
                </a:solidFill>
                <a:cs typeface="Arial" charset="0"/>
              </a:rPr>
              <a:pPr fontAlgn="base">
                <a:spcAft>
                  <a:spcPct val="0"/>
                </a:spcAft>
                <a:defRPr/>
              </a:pPr>
              <a:t>7/8/2015</a:t>
            </a:fld>
            <a:endParaRPr lang="en-US">
              <a:solidFill>
                <a:srgbClr val="800000"/>
              </a:solidFill>
              <a:cs typeface="Arial" charset="0"/>
            </a:endParaRPr>
          </a:p>
        </p:txBody>
      </p:sp>
      <p:sp>
        <p:nvSpPr>
          <p:cNvPr id="626797" name="Rectangle 109"/>
          <p:cNvSpPr>
            <a:spLocks noGrp="1" noChangeArrowheads="1"/>
          </p:cNvSpPr>
          <p:nvPr>
            <p:ph type="ftr" sz="quarter" idx="3"/>
          </p:nvPr>
        </p:nvSpPr>
        <p:spPr bwMode="auto">
          <a:xfrm>
            <a:off x="3132138" y="6376988"/>
            <a:ext cx="3086100" cy="457200"/>
          </a:xfrm>
          <a:prstGeom prst="rect">
            <a:avLst/>
          </a:prstGeom>
          <a:noFill/>
          <a:ln w="9525">
            <a:noFill/>
            <a:miter lim="800000"/>
            <a:headEnd/>
            <a:tailEnd/>
          </a:ln>
          <a:effectLst/>
        </p:spPr>
        <p:txBody>
          <a:bodyPr vert="horz" wrap="square" lIns="91417" tIns="45709" rIns="91417" bIns="45709" numCol="1" anchor="b" anchorCtr="0" compatLnSpc="1">
            <a:prstTxWarp prst="textNoShape">
              <a:avLst/>
            </a:prstTxWarp>
          </a:bodyPr>
          <a:lstStyle>
            <a:lvl1pPr algn="ctr">
              <a:lnSpc>
                <a:spcPct val="100000"/>
              </a:lnSpc>
              <a:spcBef>
                <a:spcPct val="0"/>
              </a:spcBef>
              <a:buClrTx/>
              <a:buFontTx/>
              <a:buNone/>
              <a:defRPr sz="1400">
                <a:solidFill>
                  <a:schemeClr val="folHlink"/>
                </a:solidFill>
                <a:latin typeface="Times New Roman" pitchFamily="18" charset="0"/>
              </a:defRPr>
            </a:lvl1pPr>
          </a:lstStyle>
          <a:p>
            <a:pPr fontAlgn="base">
              <a:spcAft>
                <a:spcPct val="0"/>
              </a:spcAft>
              <a:defRPr/>
            </a:pPr>
            <a:r>
              <a:rPr lang="en-US">
                <a:solidFill>
                  <a:srgbClr val="800000"/>
                </a:solidFill>
                <a:cs typeface="Arial" charset="0"/>
              </a:rPr>
              <a:t>LTPP_GenOview</a:t>
            </a:r>
          </a:p>
        </p:txBody>
      </p:sp>
      <p:sp>
        <p:nvSpPr>
          <p:cNvPr id="626798" name="Rectangle 110"/>
          <p:cNvSpPr>
            <a:spLocks noGrp="1" noChangeArrowheads="1"/>
          </p:cNvSpPr>
          <p:nvPr>
            <p:ph type="sldNum" sz="quarter" idx="4"/>
          </p:nvPr>
        </p:nvSpPr>
        <p:spPr bwMode="auto">
          <a:xfrm>
            <a:off x="6589713" y="6376988"/>
            <a:ext cx="2193925" cy="457200"/>
          </a:xfrm>
          <a:prstGeom prst="rect">
            <a:avLst/>
          </a:prstGeom>
          <a:noFill/>
          <a:ln w="9525">
            <a:noFill/>
            <a:miter lim="800000"/>
            <a:headEnd/>
            <a:tailEnd/>
          </a:ln>
          <a:effectLst/>
        </p:spPr>
        <p:txBody>
          <a:bodyPr vert="horz" wrap="square" lIns="91417" tIns="45709" rIns="91417" bIns="45709" numCol="1" anchor="b" anchorCtr="0" compatLnSpc="1">
            <a:prstTxWarp prst="textNoShape">
              <a:avLst/>
            </a:prstTxWarp>
          </a:bodyPr>
          <a:lstStyle>
            <a:lvl1pPr algn="r">
              <a:lnSpc>
                <a:spcPct val="100000"/>
              </a:lnSpc>
              <a:spcBef>
                <a:spcPct val="0"/>
              </a:spcBef>
              <a:buClrTx/>
              <a:buFontTx/>
              <a:buNone/>
              <a:defRPr sz="1400">
                <a:solidFill>
                  <a:schemeClr val="folHlink"/>
                </a:solidFill>
                <a:latin typeface="Times New Roman" pitchFamily="18" charset="0"/>
              </a:defRPr>
            </a:lvl1pPr>
          </a:lstStyle>
          <a:p>
            <a:pPr fontAlgn="base">
              <a:spcAft>
                <a:spcPct val="0"/>
              </a:spcAft>
              <a:defRPr/>
            </a:pPr>
            <a:fld id="{388ED473-4EE2-4FE0-A66B-F856E334C6E6}" type="slidenum">
              <a:rPr lang="en-US">
                <a:solidFill>
                  <a:srgbClr val="800000"/>
                </a:solidFill>
                <a:cs typeface="Arial" charset="0"/>
              </a:rPr>
              <a:pPr fontAlgn="base">
                <a:spcAft>
                  <a:spcPct val="0"/>
                </a:spcAft>
                <a:defRPr/>
              </a:pPr>
              <a:t>‹#›</a:t>
            </a:fld>
            <a:endParaRPr lang="en-US">
              <a:solidFill>
                <a:srgbClr val="800000"/>
              </a:solidFill>
              <a:cs typeface="Arial" charset="0"/>
            </a:endParaRPr>
          </a:p>
        </p:txBody>
      </p:sp>
      <p:sp>
        <p:nvSpPr>
          <p:cNvPr id="626799" name="Rectangle 111"/>
          <p:cNvSpPr>
            <a:spLocks noGrp="1" noChangeArrowheads="1"/>
          </p:cNvSpPr>
          <p:nvPr>
            <p:ph type="title"/>
          </p:nvPr>
        </p:nvSpPr>
        <p:spPr bwMode="auto">
          <a:xfrm>
            <a:off x="517525" y="0"/>
            <a:ext cx="8232775" cy="1341438"/>
          </a:xfrm>
          <a:prstGeom prst="rect">
            <a:avLst/>
          </a:prstGeom>
          <a:noFill/>
          <a:ln w="9525">
            <a:noFill/>
            <a:miter lim="800000"/>
            <a:headEnd/>
            <a:tailEnd/>
          </a:ln>
          <a:effectLst/>
        </p:spPr>
        <p:txBody>
          <a:bodyPr vert="horz" wrap="square" lIns="91417" tIns="45709" rIns="91417" bIns="45709" numCol="1" anchor="ctr" anchorCtr="0" compatLnSpc="1">
            <a:prstTxWarp prst="textNoShape">
              <a:avLst/>
            </a:prstTxWarp>
          </a:bodyPr>
          <a:lstStyle/>
          <a:p>
            <a:pPr lvl="0"/>
            <a:r>
              <a:rPr lang="en-US" dirty="0" smtClean="0"/>
              <a:t>Add Slide Heading</a:t>
            </a:r>
          </a:p>
        </p:txBody>
      </p:sp>
      <p:pic>
        <p:nvPicPr>
          <p:cNvPr id="1031" name="Picture 137" descr="LTPP Logo"/>
          <p:cNvPicPr>
            <a:picLocks noChangeAspect="1" noChangeArrowheads="1"/>
          </p:cNvPicPr>
          <p:nvPr userDrawn="1"/>
        </p:nvPicPr>
        <p:blipFill>
          <a:blip r:embed="rId13" cstate="print"/>
          <a:srcRect/>
          <a:stretch>
            <a:fillRect/>
          </a:stretch>
        </p:blipFill>
        <p:spPr bwMode="auto">
          <a:xfrm>
            <a:off x="0" y="6211888"/>
            <a:ext cx="9144000" cy="646112"/>
          </a:xfrm>
          <a:prstGeom prst="rect">
            <a:avLst/>
          </a:prstGeom>
          <a:noFill/>
          <a:ln w="9525">
            <a:noFill/>
            <a:miter lim="800000"/>
            <a:headEnd/>
            <a:tailEnd/>
          </a:ln>
        </p:spPr>
      </p:pic>
      <p:sp>
        <p:nvSpPr>
          <p:cNvPr id="626828" name="Text Box 140"/>
          <p:cNvSpPr txBox="1">
            <a:spLocks noChangeArrowheads="1"/>
          </p:cNvSpPr>
          <p:nvPr/>
        </p:nvSpPr>
        <p:spPr bwMode="auto">
          <a:xfrm>
            <a:off x="8470900" y="6278563"/>
            <a:ext cx="493713" cy="519112"/>
          </a:xfrm>
          <a:prstGeom prst="rect">
            <a:avLst/>
          </a:prstGeom>
          <a:noFill/>
          <a:ln w="9525">
            <a:noFill/>
            <a:miter lim="800000"/>
            <a:headEnd/>
            <a:tailEnd/>
          </a:ln>
          <a:effectLst/>
        </p:spPr>
        <p:txBody>
          <a:bodyPr wrap="none">
            <a:spAutoFit/>
          </a:bodyPr>
          <a:lstStyle/>
          <a:p>
            <a:pPr marL="342900" indent="-342900" fontAlgn="base">
              <a:lnSpc>
                <a:spcPct val="140000"/>
              </a:lnSpc>
              <a:spcBef>
                <a:spcPct val="20000"/>
              </a:spcBef>
              <a:spcAft>
                <a:spcPct val="0"/>
              </a:spcAft>
              <a:buClr>
                <a:srgbClr val="003366"/>
              </a:buClr>
              <a:buFont typeface="Wingdings" pitchFamily="2" charset="2"/>
              <a:buNone/>
              <a:defRPr/>
            </a:pPr>
            <a:fld id="{E32E0D51-AECF-4502-92E6-986728306458}" type="slidenum">
              <a:rPr lang="en-US" sz="2000">
                <a:solidFill>
                  <a:srgbClr val="000066"/>
                </a:solidFill>
                <a:cs typeface="Arial" charset="0"/>
              </a:rPr>
              <a:pPr marL="342900" indent="-342900" fontAlgn="base">
                <a:lnSpc>
                  <a:spcPct val="140000"/>
                </a:lnSpc>
                <a:spcBef>
                  <a:spcPct val="20000"/>
                </a:spcBef>
                <a:spcAft>
                  <a:spcPct val="0"/>
                </a:spcAft>
                <a:buClr>
                  <a:srgbClr val="003366"/>
                </a:buClr>
                <a:buFont typeface="Wingdings" pitchFamily="2" charset="2"/>
                <a:buNone/>
                <a:defRPr/>
              </a:pPr>
              <a:t>‹#›</a:t>
            </a:fld>
            <a:endParaRPr lang="en-US" sz="2000">
              <a:solidFill>
                <a:srgbClr val="000066"/>
              </a:solidFill>
              <a:cs typeface="Arial" charset="0"/>
            </a:endParaRPr>
          </a:p>
        </p:txBody>
      </p:sp>
      <p:pic>
        <p:nvPicPr>
          <p:cNvPr id="10" name="Picture 9" descr="LTPP logo.jpg"/>
          <p:cNvPicPr>
            <a:picLocks noChangeAspect="1"/>
          </p:cNvPicPr>
          <p:nvPr userDrawn="1"/>
        </p:nvPicPr>
        <p:blipFill>
          <a:blip r:embed="rId14" cstate="print"/>
          <a:srcRect b="4752"/>
          <a:stretch>
            <a:fillRect/>
          </a:stretch>
        </p:blipFill>
        <p:spPr>
          <a:xfrm>
            <a:off x="182563" y="6211889"/>
            <a:ext cx="1236662" cy="594835"/>
          </a:xfrm>
          <a:prstGeom prst="flowChartInputOutput">
            <a:avLst/>
          </a:prstGeom>
          <a:effectLst/>
        </p:spPr>
      </p:pic>
    </p:spTree>
    <p:extLst>
      <p:ext uri="{BB962C8B-B14F-4D97-AF65-F5344CB8AC3E}">
        <p14:creationId xmlns:p14="http://schemas.microsoft.com/office/powerpoint/2010/main" val="35837048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b="1" baseline="0">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ctr"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ctr"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ctr"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ctr"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342900" indent="-342900" algn="l" rtl="0" eaLnBrk="0" fontAlgn="base" hangingPunct="0">
        <a:lnSpc>
          <a:spcPct val="110000"/>
        </a:lnSpc>
        <a:spcBef>
          <a:spcPct val="50000"/>
        </a:spcBef>
        <a:spcAft>
          <a:spcPct val="20000"/>
        </a:spcAft>
        <a:buClr>
          <a:schemeClr val="accent2"/>
        </a:buClr>
        <a:buFont typeface="Wingdings" pitchFamily="2" charset="2"/>
        <a:buChar char="w"/>
        <a:defRPr sz="2800">
          <a:solidFill>
            <a:srgbClr val="000066"/>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55000"/>
        <a:buFont typeface="Wingdings" pitchFamily="2" charset="2"/>
        <a:buChar char="n"/>
        <a:defRPr sz="2400">
          <a:solidFill>
            <a:srgbClr val="000066"/>
          </a:solidFill>
          <a:latin typeface="Arial" pitchFamily="34" charset="0"/>
          <a:cs typeface="Arial" pitchFamily="34" charset="0"/>
        </a:defRPr>
      </a:lvl2pPr>
      <a:lvl3pPr marL="1085850" indent="-228600" algn="l" rtl="0" eaLnBrk="0" fontAlgn="base" hangingPunct="0">
        <a:spcBef>
          <a:spcPct val="20000"/>
        </a:spcBef>
        <a:spcAft>
          <a:spcPct val="0"/>
        </a:spcAft>
        <a:buClr>
          <a:schemeClr val="accent2"/>
        </a:buClr>
        <a:buSzPct val="65000"/>
        <a:buFont typeface="Wingdings" pitchFamily="2" charset="2"/>
        <a:buChar char="l"/>
        <a:defRPr sz="2000">
          <a:solidFill>
            <a:srgbClr val="000066"/>
          </a:solidFill>
          <a:latin typeface="Arial" pitchFamily="34" charset="0"/>
          <a:cs typeface="Arial" pitchFamily="34" charset="0"/>
        </a:defRPr>
      </a:lvl3pPr>
      <a:lvl4pPr marL="1428750" indent="-228600" algn="l" rtl="0" eaLnBrk="0" fontAlgn="base" hangingPunct="0">
        <a:spcBef>
          <a:spcPct val="20000"/>
        </a:spcBef>
        <a:spcAft>
          <a:spcPct val="0"/>
        </a:spcAft>
        <a:buClr>
          <a:schemeClr val="accent2"/>
        </a:buClr>
        <a:buSzPct val="85000"/>
        <a:buFont typeface="Wingdings" pitchFamily="2" charset="2"/>
        <a:buChar char="w"/>
        <a:defRPr sz="1600">
          <a:solidFill>
            <a:srgbClr val="000066"/>
          </a:solidFill>
          <a:latin typeface="Arial" pitchFamily="34" charset="0"/>
          <a:cs typeface="Arial" pitchFamily="34" charset="0"/>
        </a:defRPr>
      </a:lvl4pPr>
      <a:lvl5pPr marL="1771650" indent="-228600" algn="l" rtl="0" eaLnBrk="0" fontAlgn="base" hangingPunct="0">
        <a:spcBef>
          <a:spcPct val="20000"/>
        </a:spcBef>
        <a:spcAft>
          <a:spcPct val="0"/>
        </a:spcAft>
        <a:buClr>
          <a:schemeClr val="accent2"/>
        </a:buClr>
        <a:buSzPct val="80000"/>
        <a:buFont typeface="Wingdings" pitchFamily="2" charset="2"/>
        <a:buChar char="§"/>
        <a:defRPr sz="1200">
          <a:solidFill>
            <a:srgbClr val="000066"/>
          </a:solidFill>
          <a:latin typeface="Arial" pitchFamily="34" charset="0"/>
          <a:cs typeface="Arial" pitchFamily="34" charset="0"/>
        </a:defRPr>
      </a:lvl5pPr>
      <a:lvl6pPr marL="2228850" indent="-228600" algn="l" rtl="0" fontAlgn="base">
        <a:spcBef>
          <a:spcPct val="20000"/>
        </a:spcBef>
        <a:spcAft>
          <a:spcPct val="0"/>
        </a:spcAft>
        <a:buClr>
          <a:schemeClr val="accent2"/>
        </a:buClr>
        <a:buSzPct val="80000"/>
        <a:buFont typeface="Wingdings" pitchFamily="2" charset="2"/>
        <a:buChar char="§"/>
        <a:defRPr>
          <a:solidFill>
            <a:srgbClr val="000066"/>
          </a:solidFill>
          <a:latin typeface="Times New Roman" pitchFamily="18" charset="0"/>
        </a:defRPr>
      </a:lvl6pPr>
      <a:lvl7pPr marL="2686050" indent="-228600" algn="l" rtl="0" fontAlgn="base">
        <a:spcBef>
          <a:spcPct val="20000"/>
        </a:spcBef>
        <a:spcAft>
          <a:spcPct val="0"/>
        </a:spcAft>
        <a:buClr>
          <a:schemeClr val="accent2"/>
        </a:buClr>
        <a:buSzPct val="80000"/>
        <a:buFont typeface="Wingdings" pitchFamily="2" charset="2"/>
        <a:buChar char="§"/>
        <a:defRPr>
          <a:solidFill>
            <a:srgbClr val="000066"/>
          </a:solidFill>
          <a:latin typeface="Times New Roman" pitchFamily="18" charset="0"/>
        </a:defRPr>
      </a:lvl7pPr>
      <a:lvl8pPr marL="3143250" indent="-228600" algn="l" rtl="0" fontAlgn="base">
        <a:spcBef>
          <a:spcPct val="20000"/>
        </a:spcBef>
        <a:spcAft>
          <a:spcPct val="0"/>
        </a:spcAft>
        <a:buClr>
          <a:schemeClr val="accent2"/>
        </a:buClr>
        <a:buSzPct val="80000"/>
        <a:buFont typeface="Wingdings" pitchFamily="2" charset="2"/>
        <a:buChar char="§"/>
        <a:defRPr>
          <a:solidFill>
            <a:srgbClr val="000066"/>
          </a:solidFill>
          <a:latin typeface="Times New Roman" pitchFamily="18" charset="0"/>
        </a:defRPr>
      </a:lvl8pPr>
      <a:lvl9pPr marL="3600450" indent="-228600" algn="l" rtl="0" fontAlgn="base">
        <a:spcBef>
          <a:spcPct val="20000"/>
        </a:spcBef>
        <a:spcAft>
          <a:spcPct val="0"/>
        </a:spcAft>
        <a:buClr>
          <a:schemeClr val="accent2"/>
        </a:buClr>
        <a:buSzPct val="80000"/>
        <a:buFont typeface="Wingdings" pitchFamily="2" charset="2"/>
        <a:buChar char="§"/>
        <a:defRPr>
          <a:solidFill>
            <a:srgbClr val="000066"/>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44533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155028"/>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322D9-600A-4057-86B7-C922BA3C8150}" type="datetimeFigureOut">
              <a:rPr lang="en-US" smtClean="0">
                <a:solidFill>
                  <a:prstClr val="black">
                    <a:tint val="75000"/>
                  </a:prstClr>
                </a:solidFill>
              </a:rPr>
              <a:pPr/>
              <a:t>7/8/2015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D9764-54AE-47B6-8E0F-B32E36DEE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83788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9.gif"/></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81.gif"/></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87.gif"/><Relationship Id="rId4" Type="http://schemas.openxmlformats.org/officeDocument/2006/relationships/image" Target="../media/image86.jpe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5.xml"/><Relationship Id="rId1" Type="http://schemas.openxmlformats.org/officeDocument/2006/relationships/slideLayout" Target="../slideLayouts/slideLayout47.xm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6.xml"/><Relationship Id="rId1" Type="http://schemas.openxmlformats.org/officeDocument/2006/relationships/slideLayout" Target="../slideLayouts/slideLayout62.xml"/><Relationship Id="rId5" Type="http://schemas.openxmlformats.org/officeDocument/2006/relationships/image" Target="../media/image99.png"/><Relationship Id="rId4" Type="http://schemas.openxmlformats.org/officeDocument/2006/relationships/image" Target="../media/image98.png"/></Relationships>
</file>

<file path=ppt/slides/_rels/slide7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7.xml"/><Relationship Id="rId1" Type="http://schemas.openxmlformats.org/officeDocument/2006/relationships/slideLayout" Target="../slideLayouts/slideLayout62.xml"/></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8.xml"/><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9.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gif"/></Relationships>
</file>

<file path=ppt/slides/_rels/slide8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0.xml"/><Relationship Id="rId1" Type="http://schemas.openxmlformats.org/officeDocument/2006/relationships/slideLayout" Target="../slideLayouts/slideLayout62.xml"/></Relationships>
</file>

<file path=ppt/slides/_rels/slide8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5.png"/></Relationships>
</file>

<file path=ppt/slides/_rels/slide8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5.xml"/><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8.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3.wm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58" name="Rectangle 2"/>
          <p:cNvSpPr>
            <a:spLocks noGrp="1" noChangeArrowheads="1"/>
          </p:cNvSpPr>
          <p:nvPr>
            <p:ph type="ctrTitle"/>
          </p:nvPr>
        </p:nvSpPr>
        <p:spPr>
          <a:xfrm>
            <a:off x="0" y="779463"/>
            <a:ext cx="9144000" cy="1506537"/>
          </a:xfrm>
        </p:spPr>
        <p:txBody>
          <a:bodyPr/>
          <a:lstStyle/>
          <a:p>
            <a:pPr eaLnBrk="1" hangingPunct="1">
              <a:defRPr/>
            </a:pPr>
            <a:r>
              <a:rPr lang="en-US" dirty="0" err="1" smtClean="0">
                <a:solidFill>
                  <a:srgbClr val="FF0000"/>
                </a:solidFill>
              </a:rPr>
              <a:t>LTPP</a:t>
            </a:r>
            <a:r>
              <a:rPr lang="en-US" dirty="0" smtClean="0">
                <a:solidFill>
                  <a:srgbClr val="FF0000"/>
                </a:solidFill>
              </a:rPr>
              <a:t> University Presentation</a:t>
            </a:r>
          </a:p>
        </p:txBody>
      </p:sp>
      <p:sp>
        <p:nvSpPr>
          <p:cNvPr id="5123" name="Rectangle 3"/>
          <p:cNvSpPr>
            <a:spLocks noGrp="1" noChangeArrowheads="1"/>
          </p:cNvSpPr>
          <p:nvPr>
            <p:ph type="subTitle" idx="1"/>
          </p:nvPr>
        </p:nvSpPr>
        <p:spPr>
          <a:xfrm>
            <a:off x="590550" y="2795588"/>
            <a:ext cx="7877175" cy="2071687"/>
          </a:xfrm>
        </p:spPr>
        <p:txBody>
          <a:bodyPr/>
          <a:lstStyle/>
          <a:p>
            <a:pPr>
              <a:lnSpc>
                <a:spcPct val="90000"/>
              </a:lnSpc>
            </a:pPr>
            <a:r>
              <a:rPr lang="en-US" sz="2000" b="1" dirty="0"/>
              <a:t>Missouri University of Science and </a:t>
            </a:r>
            <a:r>
              <a:rPr lang="en-US" sz="2000" b="1" dirty="0" smtClean="0"/>
              <a:t>Technology</a:t>
            </a:r>
          </a:p>
          <a:p>
            <a:pPr>
              <a:lnSpc>
                <a:spcPct val="90000"/>
              </a:lnSpc>
            </a:pPr>
            <a:r>
              <a:rPr lang="en-US" sz="2000" b="1" dirty="0" smtClean="0"/>
              <a:t>Thursday </a:t>
            </a:r>
            <a:r>
              <a:rPr lang="en-US" sz="2000" b="1" dirty="0" smtClean="0"/>
              <a:t>July </a:t>
            </a:r>
            <a:r>
              <a:rPr lang="en-US" sz="2000" b="1" dirty="0" smtClean="0"/>
              <a:t>8, </a:t>
            </a:r>
            <a:r>
              <a:rPr lang="en-US" sz="2000" b="1" dirty="0" smtClean="0"/>
              <a:t>2015</a:t>
            </a:r>
          </a:p>
          <a:p>
            <a:pPr>
              <a:lnSpc>
                <a:spcPct val="90000"/>
              </a:lnSpc>
            </a:pPr>
            <a:r>
              <a:rPr lang="en-US" sz="2000" b="1" dirty="0"/>
              <a:t>Engineering Research </a:t>
            </a:r>
            <a:r>
              <a:rPr lang="en-US" sz="2000" b="1" dirty="0" smtClean="0"/>
              <a:t>Lab</a:t>
            </a:r>
          </a:p>
          <a:p>
            <a:pPr>
              <a:lnSpc>
                <a:spcPct val="90000"/>
              </a:lnSpc>
            </a:pPr>
            <a:r>
              <a:rPr lang="en-US" sz="2000" b="1" dirty="0"/>
              <a:t>Rolla, MO</a:t>
            </a:r>
            <a:endParaRPr lang="en-US" sz="2000" b="1" dirty="0" smtClean="0"/>
          </a:p>
        </p:txBody>
      </p:sp>
      <p:sp>
        <p:nvSpPr>
          <p:cNvPr id="5124" name="Text Box 7"/>
          <p:cNvSpPr txBox="1">
            <a:spLocks noChangeArrowheads="1"/>
          </p:cNvSpPr>
          <p:nvPr/>
        </p:nvSpPr>
        <p:spPr bwMode="auto">
          <a:xfrm>
            <a:off x="2311400" y="5010150"/>
            <a:ext cx="4495800" cy="338554"/>
          </a:xfrm>
          <a:prstGeom prst="rect">
            <a:avLst/>
          </a:prstGeom>
          <a:noFill/>
          <a:ln w="9525">
            <a:noFill/>
            <a:miter lim="800000"/>
            <a:headEnd/>
            <a:tailEnd/>
          </a:ln>
        </p:spPr>
        <p:txBody>
          <a:bodyPr wrap="square">
            <a:spAutoFit/>
          </a:bodyPr>
          <a:lstStyle/>
          <a:p>
            <a:pPr algn="ctr" fontAlgn="base">
              <a:spcBef>
                <a:spcPct val="50000"/>
              </a:spcBef>
              <a:spcAft>
                <a:spcPct val="0"/>
              </a:spcAft>
              <a:buClr>
                <a:srgbClr val="003366"/>
              </a:buClr>
              <a:buFont typeface="Wingdings" pitchFamily="2" charset="2"/>
              <a:buNone/>
            </a:pPr>
            <a:r>
              <a:rPr lang="en-US" sz="1600" dirty="0" smtClean="0">
                <a:solidFill>
                  <a:srgbClr val="FF0000"/>
                </a:solidFill>
                <a:cs typeface="Arial" charset="0"/>
              </a:rPr>
              <a:t>Gabe </a:t>
            </a:r>
            <a:r>
              <a:rPr lang="en-US" sz="1600" dirty="0" smtClean="0">
                <a:solidFill>
                  <a:srgbClr val="FF0000"/>
                </a:solidFill>
                <a:cs typeface="Arial" charset="0"/>
              </a:rPr>
              <a:t>Cimini and Carlos Leal</a:t>
            </a:r>
            <a:endParaRPr lang="en-US" sz="1600" dirty="0">
              <a:solidFill>
                <a:srgbClr val="FF0000"/>
              </a:solidFill>
              <a:cs typeface="Arial" charset="0"/>
            </a:endParaRPr>
          </a:p>
        </p:txBody>
      </p:sp>
      <p:pic>
        <p:nvPicPr>
          <p:cNvPr id="6" name="Picture 2" descr="N:\Carlos\Stantec\!_LTPP Communications\North Central\27 - Minnesota\Images\FHWO Logo - R1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70" y="5267903"/>
            <a:ext cx="2547865" cy="91440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70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Carlos\Stantec\!_LTPP Communications\North Central\27 - Minnesota\Images\lots_of_money1-592x3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8" y="-1"/>
            <a:ext cx="10435814" cy="69102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877326" y="594899"/>
            <a:ext cx="4795671" cy="3960724"/>
            <a:chOff x="3611104" y="199788"/>
            <a:chExt cx="4795671" cy="3960724"/>
          </a:xfrm>
        </p:grpSpPr>
        <p:sp>
          <p:nvSpPr>
            <p:cNvPr id="6" name="Rounded Rectangle 5"/>
            <p:cNvSpPr/>
            <p:nvPr/>
          </p:nvSpPr>
          <p:spPr>
            <a:xfrm>
              <a:off x="3611104" y="685800"/>
              <a:ext cx="4657726" cy="3474712"/>
            </a:xfrm>
            <a:prstGeom prst="roundRect">
              <a:avLst/>
            </a:prstGeom>
            <a:solidFill>
              <a:srgbClr val="373737"/>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7" name="Rectangle 6"/>
            <p:cNvSpPr/>
            <p:nvPr/>
          </p:nvSpPr>
          <p:spPr>
            <a:xfrm>
              <a:off x="3949778" y="975654"/>
              <a:ext cx="4456997" cy="2862322"/>
            </a:xfrm>
            <a:prstGeom prst="rect">
              <a:avLst/>
            </a:prstGeom>
          </p:spPr>
          <p:txBody>
            <a:bodyPr wrap="square">
              <a:spAutoFit/>
            </a:bodyPr>
            <a:lstStyle/>
            <a:p>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estimated </a:t>
              </a:r>
              <a:r>
                <a:rPr lang="en-US" sz="7200" b="1" cap="all" spc="-150"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a:t>
              </a:r>
              <a:r>
                <a:rPr lang="en-US" sz="7200" b="1" cap="all" spc="-150"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2.5 </a:t>
              </a:r>
              <a:r>
                <a:rPr lang="en-US" sz="7200" b="1" cap="all" spc="-150"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billion</a:t>
              </a:r>
              <a:r>
                <a:rPr lang="en-US" sz="3600"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in </a:t>
              </a:r>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savings…</a:t>
              </a:r>
              <a:endParaRPr lang="en-CA" sz="3600" spc="-150" dirty="0">
                <a:solidFill>
                  <a:prstClr val="white"/>
                </a:solidFill>
                <a:latin typeface="Futura Md BT" panose="020B0602020204020303" pitchFamily="34" charset="0"/>
              </a:endParaRPr>
            </a:p>
          </p:txBody>
        </p:sp>
        <p:sp>
          <p:nvSpPr>
            <p:cNvPr id="8" name="TextBox 7"/>
            <p:cNvSpPr txBox="1"/>
            <p:nvPr/>
          </p:nvSpPr>
          <p:spPr>
            <a:xfrm>
              <a:off x="3776907" y="199788"/>
              <a:ext cx="1463025" cy="1569660"/>
            </a:xfrm>
            <a:prstGeom prst="rect">
              <a:avLst/>
            </a:prstGeom>
            <a:noFill/>
            <a:ln>
              <a:noFill/>
            </a:ln>
          </p:spPr>
          <p:txBody>
            <a:bodyPr wrap="square" rtlCol="0">
              <a:spAutoFit/>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rPr>
                <a:t>“</a:t>
              </a:r>
              <a:endParaRPr lang="en-CA" sz="9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28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Carlos\Stantec\!_LTPP Communications\North Central\27 - Minnesota\Images\highways-5931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8589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2928" y="-866"/>
            <a:ext cx="10351706" cy="1323439"/>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Overview</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4" name="Group 3"/>
          <p:cNvGrpSpPr/>
          <p:nvPr/>
        </p:nvGrpSpPr>
        <p:grpSpPr>
          <a:xfrm>
            <a:off x="2175042" y="4238590"/>
            <a:ext cx="6051390" cy="1674730"/>
            <a:chOff x="3840487" y="3645272"/>
            <a:chExt cx="6051390" cy="1674730"/>
          </a:xfrm>
        </p:grpSpPr>
        <p:sp>
          <p:nvSpPr>
            <p:cNvPr id="6" name="Rounded Rectangle 5"/>
            <p:cNvSpPr/>
            <p:nvPr/>
          </p:nvSpPr>
          <p:spPr>
            <a:xfrm>
              <a:off x="3840487" y="4131282"/>
              <a:ext cx="4933789" cy="1188720"/>
            </a:xfrm>
            <a:prstGeom prst="roundRect">
              <a:avLst/>
            </a:prstGeom>
            <a:solidFill>
              <a:srgbClr val="373737"/>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7" name="Rectangle 6"/>
            <p:cNvSpPr/>
            <p:nvPr/>
          </p:nvSpPr>
          <p:spPr>
            <a:xfrm>
              <a:off x="4041217" y="4421138"/>
              <a:ext cx="5850660" cy="646331"/>
            </a:xfrm>
            <a:prstGeom prst="rect">
              <a:avLst/>
            </a:prstGeom>
          </p:spPr>
          <p:txBody>
            <a:bodyPr wrap="square">
              <a:spAutoFit/>
            </a:bodyPr>
            <a:lstStyle/>
            <a:p>
              <a:r>
                <a:rPr lang="en-US" sz="3600" b="1" cap="all"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National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Initiative</a:t>
              </a:r>
              <a:endParaRPr lang="en-CA" sz="3600" dirty="0">
                <a:solidFill>
                  <a:prstClr val="white"/>
                </a:solidFill>
                <a:latin typeface="Futura Md BT" panose="020B0602020204020303" pitchFamily="34" charset="0"/>
              </a:endParaRPr>
            </a:p>
          </p:txBody>
        </p:sp>
        <p:sp>
          <p:nvSpPr>
            <p:cNvPr id="8" name="TextBox 7"/>
            <p:cNvSpPr txBox="1"/>
            <p:nvPr/>
          </p:nvSpPr>
          <p:spPr>
            <a:xfrm>
              <a:off x="3868346" y="3645272"/>
              <a:ext cx="1463025" cy="1569660"/>
            </a:xfrm>
            <a:prstGeom prst="rect">
              <a:avLst/>
            </a:prstGeom>
            <a:noFill/>
            <a:ln>
              <a:noFill/>
            </a:ln>
          </p:spPr>
          <p:txBody>
            <a:bodyPr wrap="square" rtlCol="0">
              <a:spAutoFit/>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rPr>
                <a:t>“</a:t>
              </a:r>
              <a:endParaRPr lang="en-CA" sz="9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6092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263054"/>
            <a:ext cx="1295400" cy="509524"/>
          </a:xfrm>
          <a:prstGeom prst="rect">
            <a:avLst/>
          </a:prstGeom>
        </p:spPr>
      </p:pic>
      <p:pic>
        <p:nvPicPr>
          <p:cNvPr id="6" name="Picture 2"/>
          <p:cNvPicPr>
            <a:picLocks noChangeAspect="1" noChangeArrowheads="1"/>
          </p:cNvPicPr>
          <p:nvPr/>
        </p:nvPicPr>
        <p:blipFill>
          <a:blip r:embed="rId4" cstate="print"/>
          <a:srcRect/>
          <a:stretch>
            <a:fillRect/>
          </a:stretch>
        </p:blipFill>
        <p:spPr bwMode="auto">
          <a:xfrm>
            <a:off x="2832100" y="1659468"/>
            <a:ext cx="6311898" cy="3797640"/>
          </a:xfrm>
          <a:prstGeom prst="rect">
            <a:avLst/>
          </a:prstGeom>
          <a:noFill/>
          <a:ln w="9525" cap="flat" cmpd="sng">
            <a:noFill/>
            <a:prstDash val="solid"/>
            <a:miter lim="800000"/>
            <a:headEnd/>
            <a:tailEnd/>
          </a:ln>
          <a:effectLst/>
        </p:spPr>
      </p:pic>
      <p:pic>
        <p:nvPicPr>
          <p:cNvPr id="7" name="Picture 2" descr="N:\Carlos\Stantec\!_LTPP Communications\North Central\27 - Minnesota\Images\516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88" y="1999775"/>
            <a:ext cx="3033964" cy="106283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H="1">
            <a:off x="438992" y="1235075"/>
            <a:ext cx="5486400" cy="0"/>
          </a:xfrm>
          <a:prstGeom prst="line">
            <a:avLst/>
          </a:prstGeom>
          <a:noFill/>
          <a:ln w="38100" cap="flat" cmpd="sng" algn="ctr">
            <a:solidFill>
              <a:sysClr val="windowText" lastClr="000000">
                <a:lumMod val="50000"/>
                <a:lumOff val="50000"/>
              </a:sysClr>
            </a:solidFill>
            <a:prstDash val="solid"/>
          </a:ln>
          <a:effectLst>
            <a:outerShdw blurRad="50800" dist="38100" dir="5400000" algn="t" rotWithShape="0">
              <a:prstClr val="black">
                <a:alpha val="40000"/>
              </a:prstClr>
            </a:outerShdw>
          </a:effectLst>
        </p:spPr>
      </p:cxnSp>
      <p:sp>
        <p:nvSpPr>
          <p:cNvPr id="9" name="Rectangle 8"/>
          <p:cNvSpPr/>
          <p:nvPr/>
        </p:nvSpPr>
        <p:spPr>
          <a:xfrm>
            <a:off x="448137" y="301079"/>
            <a:ext cx="8421496" cy="769441"/>
          </a:xfrm>
          <a:prstGeom prst="rect">
            <a:avLst/>
          </a:prstGeom>
        </p:spPr>
        <p:txBody>
          <a:bodyPr wrap="square">
            <a:spAutoFit/>
          </a:bodyPr>
          <a:lstStyle/>
          <a:p>
            <a:r>
              <a:rPr lang="en-CA" sz="4400" b="1" dirty="0" err="1">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LTPP</a:t>
            </a:r>
            <a:r>
              <a:rPr lang="en-CA" sz="4400" b="1"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 Regions</a:t>
            </a:r>
          </a:p>
        </p:txBody>
      </p:sp>
      <p:sp>
        <p:nvSpPr>
          <p:cNvPr id="11" name="Rectangle 10"/>
          <p:cNvSpPr/>
          <p:nvPr/>
        </p:nvSpPr>
        <p:spPr>
          <a:xfrm>
            <a:off x="0" y="1578786"/>
            <a:ext cx="2239587" cy="646331"/>
          </a:xfrm>
          <a:prstGeom prst="rect">
            <a:avLst/>
          </a:prstGeom>
        </p:spPr>
        <p:txBody>
          <a:bodyPr wrap="none">
            <a:spAutoFit/>
          </a:bodyPr>
          <a:lstStyle/>
          <a:p>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4</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Regions</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2" name="Rectangle 11"/>
          <p:cNvSpPr/>
          <p:nvPr/>
        </p:nvSpPr>
        <p:spPr>
          <a:xfrm>
            <a:off x="-14549" y="4160838"/>
            <a:ext cx="2589170" cy="646331"/>
          </a:xfrm>
          <a:prstGeom prst="rect">
            <a:avLst/>
          </a:prstGeom>
        </p:spPr>
        <p:txBody>
          <a:bodyPr wrap="none">
            <a:spAutoFit/>
          </a:bodyPr>
          <a:lstStyle/>
          <a:p>
            <a:r>
              <a:rPr lang="en-US" sz="3600" dirty="0">
                <a:solidFill>
                  <a:srgbClr val="C00000"/>
                </a:solidFill>
                <a:effectLst>
                  <a:outerShdw blurRad="38100" dist="38100" dir="2700000" algn="tl">
                    <a:srgbClr val="000000">
                      <a:alpha val="43137"/>
                    </a:srgbClr>
                  </a:outerShdw>
                </a:effectLst>
                <a:latin typeface="Futura Md BT" panose="020B0602020204020303" pitchFamily="34" charset="0"/>
              </a:rPr>
              <a:t>Buffalo,</a:t>
            </a:r>
            <a:r>
              <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NY</a:t>
            </a:r>
            <a:endParaRPr lang="en-CA"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endParaRPr>
          </a:p>
        </p:txBody>
      </p:sp>
      <p:sp>
        <p:nvSpPr>
          <p:cNvPr id="13" name="Rectangle 12"/>
          <p:cNvSpPr/>
          <p:nvPr/>
        </p:nvSpPr>
        <p:spPr>
          <a:xfrm>
            <a:off x="-14549" y="3514507"/>
            <a:ext cx="2067938" cy="646331"/>
          </a:xfrm>
          <a:prstGeom prst="rect">
            <a:avLst/>
          </a:prstGeom>
        </p:spPr>
        <p:txBody>
          <a:bodyPr wrap="none">
            <a:spAutoFit/>
          </a:bodyPr>
          <a:lstStyle/>
          <a:p>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15 </a:t>
            </a:r>
            <a:r>
              <a:rPr lang="en-US" sz="3600" dirty="0" err="1"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SHA’s</a:t>
            </a:r>
            <a:endParaRPr lang="en-CA"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endParaRPr>
          </a:p>
        </p:txBody>
      </p:sp>
      <p:grpSp>
        <p:nvGrpSpPr>
          <p:cNvPr id="5" name="Group 4"/>
          <p:cNvGrpSpPr/>
          <p:nvPr/>
        </p:nvGrpSpPr>
        <p:grpSpPr>
          <a:xfrm>
            <a:off x="0" y="106094"/>
            <a:ext cx="9036687" cy="3396513"/>
            <a:chOff x="0" y="106094"/>
            <a:chExt cx="9036687" cy="3396513"/>
          </a:xfrm>
        </p:grpSpPr>
        <p:sp>
          <p:nvSpPr>
            <p:cNvPr id="15" name="Rectangle 14"/>
            <p:cNvSpPr/>
            <p:nvPr/>
          </p:nvSpPr>
          <p:spPr>
            <a:xfrm>
              <a:off x="0" y="2856276"/>
              <a:ext cx="3105337" cy="646331"/>
            </a:xfrm>
            <a:prstGeom prst="rect">
              <a:avLst/>
            </a:prstGeom>
          </p:spPr>
          <p:txBody>
            <a:bodyPr wrap="none">
              <a:spAutoFit/>
            </a:bodyPr>
            <a:lstStyle/>
            <a:p>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North Central</a:t>
              </a:r>
              <a:endParaRPr lang="en-CA"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endParaRPr>
            </a:p>
          </p:txBody>
        </p:sp>
        <p:pic>
          <p:nvPicPr>
            <p:cNvPr id="3" name="Picture 2" descr="C:\Users\cleal\Documents\29 - Missouri\MoDOT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4840" y="106094"/>
              <a:ext cx="2461847" cy="12801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849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263054"/>
            <a:ext cx="1295400" cy="509524"/>
          </a:xfrm>
          <a:prstGeom prst="rect">
            <a:avLst/>
          </a:prstGeom>
        </p:spPr>
      </p:pic>
      <p:pic>
        <p:nvPicPr>
          <p:cNvPr id="5" name="Picture 2" descr="N:\Carlos\Stantec\!_LTPP Communications\North Central\27 - Minnesota\Images\LTPP_Test_Section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6241"/>
            <a:ext cx="5925392" cy="378964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438992" y="1235075"/>
            <a:ext cx="5486400" cy="0"/>
          </a:xfrm>
          <a:prstGeom prst="line">
            <a:avLst/>
          </a:prstGeom>
          <a:noFill/>
          <a:ln w="38100" cap="flat" cmpd="sng" algn="ctr">
            <a:solidFill>
              <a:sysClr val="windowText" lastClr="000000">
                <a:lumMod val="50000"/>
                <a:lumOff val="50000"/>
              </a:sysClr>
            </a:solidFill>
            <a:prstDash val="solid"/>
          </a:ln>
          <a:effectLst>
            <a:outerShdw blurRad="50800" dist="38100" dir="5400000" algn="t" rotWithShape="0">
              <a:prstClr val="black">
                <a:alpha val="40000"/>
              </a:prstClr>
            </a:outerShdw>
          </a:effectLst>
        </p:spPr>
      </p:cxnSp>
      <p:sp>
        <p:nvSpPr>
          <p:cNvPr id="8" name="Rectangle 7"/>
          <p:cNvSpPr/>
          <p:nvPr/>
        </p:nvSpPr>
        <p:spPr>
          <a:xfrm>
            <a:off x="448137" y="301079"/>
            <a:ext cx="8421496" cy="769441"/>
          </a:xfrm>
          <a:prstGeom prst="rect">
            <a:avLst/>
          </a:prstGeom>
        </p:spPr>
        <p:txBody>
          <a:bodyPr wrap="square">
            <a:spAutoFit/>
          </a:bodyPr>
          <a:lstStyle/>
          <a:p>
            <a:r>
              <a:rPr lang="en-CA" sz="4400" b="1" dirty="0" err="1">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LTPP</a:t>
            </a:r>
            <a:r>
              <a:rPr lang="en-CA" sz="4400" b="1"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 Test Sections</a:t>
            </a:r>
          </a:p>
        </p:txBody>
      </p:sp>
      <p:sp>
        <p:nvSpPr>
          <p:cNvPr id="10" name="Rectangle 9"/>
          <p:cNvSpPr/>
          <p:nvPr/>
        </p:nvSpPr>
        <p:spPr>
          <a:xfrm>
            <a:off x="5823862" y="2225116"/>
            <a:ext cx="3318536" cy="646331"/>
          </a:xfrm>
          <a:prstGeom prst="rect">
            <a:avLst/>
          </a:prstGeom>
        </p:spPr>
        <p:txBody>
          <a:bodyPr wrap="none">
            <a:spAutoFit/>
          </a:bodyPr>
          <a:lstStyle/>
          <a:p>
            <a:pPr algn="r"/>
            <a:r>
              <a:rPr lang="en-US" sz="3600" spc="-300" dirty="0" smtClean="0">
                <a:solidFill>
                  <a:srgbClr val="C00000"/>
                </a:solidFill>
                <a:effectLst>
                  <a:outerShdw blurRad="38100" dist="38100" dir="2700000" algn="tl">
                    <a:srgbClr val="000000">
                      <a:alpha val="43137"/>
                    </a:srgbClr>
                  </a:outerShdw>
                </a:effectLst>
                <a:latin typeface="Futura Md BT" panose="020B0602020204020303" pitchFamily="34" charset="0"/>
              </a:rPr>
              <a:t>In-Service</a:t>
            </a:r>
            <a:r>
              <a:rPr lang="en-US" sz="3600" spc="-3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Roads</a:t>
            </a:r>
            <a:endParaRPr lang="en-CA" sz="3600" spc="-3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2" name="Rectangle 11"/>
          <p:cNvSpPr/>
          <p:nvPr/>
        </p:nvSpPr>
        <p:spPr>
          <a:xfrm>
            <a:off x="5788594" y="2856276"/>
            <a:ext cx="3355406" cy="646331"/>
          </a:xfrm>
          <a:prstGeom prst="rect">
            <a:avLst/>
          </a:prstGeom>
        </p:spPr>
        <p:txBody>
          <a:bodyPr wrap="none">
            <a:spAutoFit/>
          </a:bodyPr>
          <a:lstStyle/>
          <a:p>
            <a:pPr algn="r"/>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USA </a:t>
            </a:r>
            <a:r>
              <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&amp; Canada</a:t>
            </a:r>
            <a:endParaRPr lang="en-CA"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endParaRPr>
          </a:p>
        </p:txBody>
      </p:sp>
      <p:sp>
        <p:nvSpPr>
          <p:cNvPr id="13" name="Rectangle 12"/>
          <p:cNvSpPr/>
          <p:nvPr/>
        </p:nvSpPr>
        <p:spPr>
          <a:xfrm>
            <a:off x="5087316" y="4160838"/>
            <a:ext cx="4065536" cy="646331"/>
          </a:xfrm>
          <a:prstGeom prst="rect">
            <a:avLst/>
          </a:prstGeom>
        </p:spPr>
        <p:txBody>
          <a:bodyPr wrap="none">
            <a:spAutoFit/>
          </a:bodyPr>
          <a:lstStyle/>
          <a:p>
            <a:pPr algn="r"/>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sym typeface="Wingdings"/>
              </a:rPr>
              <a:t>NEW </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sym typeface="Wingdings"/>
              </a:rPr>
              <a:t>Experiments!</a:t>
            </a:r>
            <a:endParaRPr lang="en-CA"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endParaRPr>
          </a:p>
        </p:txBody>
      </p:sp>
      <p:sp>
        <p:nvSpPr>
          <p:cNvPr id="14" name="Rectangle 13"/>
          <p:cNvSpPr/>
          <p:nvPr/>
        </p:nvSpPr>
        <p:spPr>
          <a:xfrm>
            <a:off x="6731160" y="3514507"/>
            <a:ext cx="2412840" cy="646331"/>
          </a:xfrm>
          <a:prstGeom prst="rect">
            <a:avLst/>
          </a:prstGeom>
        </p:spPr>
        <p:txBody>
          <a:bodyPr wrap="none">
            <a:spAutoFit/>
          </a:bodyPr>
          <a:lstStyle/>
          <a:p>
            <a:pPr algn="r"/>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695 </a:t>
            </a:r>
            <a:r>
              <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Active</a:t>
            </a:r>
            <a:endParaRPr lang="en-CA"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endParaRPr>
          </a:p>
        </p:txBody>
      </p:sp>
      <p:grpSp>
        <p:nvGrpSpPr>
          <p:cNvPr id="2" name="Group 1"/>
          <p:cNvGrpSpPr/>
          <p:nvPr/>
        </p:nvGrpSpPr>
        <p:grpSpPr>
          <a:xfrm>
            <a:off x="448137" y="1578786"/>
            <a:ext cx="8694261" cy="4623074"/>
            <a:chOff x="448137" y="1578786"/>
            <a:chExt cx="8694261" cy="4623074"/>
          </a:xfrm>
        </p:grpSpPr>
        <p:sp>
          <p:nvSpPr>
            <p:cNvPr id="11" name="Rectangle 10"/>
            <p:cNvSpPr/>
            <p:nvPr/>
          </p:nvSpPr>
          <p:spPr>
            <a:xfrm>
              <a:off x="6590097" y="1578786"/>
              <a:ext cx="2552301" cy="646331"/>
            </a:xfrm>
            <a:prstGeom prst="rect">
              <a:avLst/>
            </a:prstGeom>
          </p:spPr>
          <p:txBody>
            <a:bodyPr wrap="none">
              <a:spAutoFit/>
            </a:bodyPr>
            <a:lstStyle/>
            <a:p>
              <a:pPr algn="r"/>
              <a:r>
                <a:rPr lang="en-US" sz="3600" dirty="0">
                  <a:solidFill>
                    <a:srgbClr val="C00000"/>
                  </a:solidFill>
                  <a:effectLst>
                    <a:outerShdw blurRad="38100" dist="38100" dir="2700000" algn="tl">
                      <a:srgbClr val="000000">
                        <a:alpha val="43137"/>
                      </a:srgbClr>
                    </a:outerShdw>
                  </a:effectLst>
                  <a:latin typeface="Futura Md BT" panose="020B0602020204020303" pitchFamily="34" charset="0"/>
                </a:rPr>
                <a:t>2,509</a:t>
              </a:r>
              <a:r>
                <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Total</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5" name="Rectangle 14"/>
            <p:cNvSpPr/>
            <p:nvPr/>
          </p:nvSpPr>
          <p:spPr>
            <a:xfrm>
              <a:off x="448137" y="5055881"/>
              <a:ext cx="7109190" cy="646331"/>
            </a:xfrm>
            <a:prstGeom prst="rect">
              <a:avLst/>
            </a:prstGeom>
          </p:spPr>
          <p:txBody>
            <a:bodyPr wrap="none">
              <a:spAutoFit/>
            </a:bodyPr>
            <a:lstStyle/>
            <a:p>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GPS</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a:t>
              </a:r>
              <a:r>
                <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General Pavement Studies</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6" name="Rectangle 15"/>
            <p:cNvSpPr/>
            <p:nvPr/>
          </p:nvSpPr>
          <p:spPr>
            <a:xfrm>
              <a:off x="457200" y="5555529"/>
              <a:ext cx="7233070" cy="646331"/>
            </a:xfrm>
            <a:prstGeom prst="rect">
              <a:avLst/>
            </a:prstGeom>
          </p:spPr>
          <p:txBody>
            <a:bodyPr wrap="none">
              <a:spAutoFit/>
            </a:bodyPr>
            <a:lstStyle/>
            <a:p>
              <a:r>
                <a:rPr lang="en-US" sz="3600" dirty="0" err="1">
                  <a:solidFill>
                    <a:srgbClr val="C00000"/>
                  </a:solidFill>
                  <a:effectLst>
                    <a:outerShdw blurRad="38100" dist="38100" dir="2700000" algn="tl">
                      <a:srgbClr val="000000">
                        <a:alpha val="43137"/>
                      </a:srgbClr>
                    </a:outerShdw>
                  </a:effectLst>
                  <a:latin typeface="Futura Md BT" panose="020B0602020204020303" pitchFamily="34" charset="0"/>
                </a:rPr>
                <a:t>S</a:t>
              </a:r>
              <a:r>
                <a:rPr lang="en-US" sz="3600" dirty="0" err="1" smtClean="0">
                  <a:solidFill>
                    <a:srgbClr val="C00000"/>
                  </a:solidFill>
                  <a:effectLst>
                    <a:outerShdw blurRad="38100" dist="38100" dir="2700000" algn="tl">
                      <a:srgbClr val="000000">
                        <a:alpha val="43137"/>
                      </a:srgbClr>
                    </a:outerShdw>
                  </a:effectLst>
                  <a:latin typeface="Futura Md BT" panose="020B0602020204020303" pitchFamily="34" charset="0"/>
                </a:rPr>
                <a:t>PS</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a:t>
              </a:r>
              <a:r>
                <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Specific Pavement Studies</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grpSp>
    </p:spTree>
    <p:extLst>
      <p:ext uri="{BB962C8B-B14F-4D97-AF65-F5344CB8AC3E}">
        <p14:creationId xmlns:p14="http://schemas.microsoft.com/office/powerpoint/2010/main" val="280997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263054"/>
            <a:ext cx="1295400" cy="509524"/>
          </a:xfrm>
          <a:prstGeom prst="rect">
            <a:avLst/>
          </a:prstGeom>
        </p:spPr>
      </p:pic>
      <p:cxnSp>
        <p:nvCxnSpPr>
          <p:cNvPr id="5" name="Straight Connector 4"/>
          <p:cNvCxnSpPr/>
          <p:nvPr/>
        </p:nvCxnSpPr>
        <p:spPr>
          <a:xfrm flipH="1">
            <a:off x="438992" y="1235075"/>
            <a:ext cx="5486400" cy="0"/>
          </a:xfrm>
          <a:prstGeom prst="line">
            <a:avLst/>
          </a:prstGeom>
          <a:noFill/>
          <a:ln w="38100" cap="flat" cmpd="sng" algn="ctr">
            <a:solidFill>
              <a:sysClr val="windowText" lastClr="000000">
                <a:lumMod val="50000"/>
                <a:lumOff val="50000"/>
              </a:sysClr>
            </a:solidFill>
            <a:prstDash val="solid"/>
          </a:ln>
          <a:effectLst>
            <a:outerShdw blurRad="50800" dist="38100" dir="5400000" algn="t" rotWithShape="0">
              <a:prstClr val="black">
                <a:alpha val="40000"/>
              </a:prstClr>
            </a:outerShdw>
          </a:effectLst>
        </p:spPr>
      </p:cxnSp>
      <p:sp>
        <p:nvSpPr>
          <p:cNvPr id="6" name="Rectangle 5"/>
          <p:cNvSpPr/>
          <p:nvPr/>
        </p:nvSpPr>
        <p:spPr>
          <a:xfrm>
            <a:off x="448137" y="301079"/>
            <a:ext cx="8421496" cy="769441"/>
          </a:xfrm>
          <a:prstGeom prst="rect">
            <a:avLst/>
          </a:prstGeom>
        </p:spPr>
        <p:txBody>
          <a:bodyPr wrap="square">
            <a:spAutoFit/>
          </a:bodyPr>
          <a:lstStyle/>
          <a:p>
            <a:r>
              <a:rPr lang="en-CA" sz="4400" b="1" spc="-300"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General Pavement Studies (GPS)</a:t>
            </a:r>
          </a:p>
        </p:txBody>
      </p:sp>
      <p:sp>
        <p:nvSpPr>
          <p:cNvPr id="7" name="Rectangle 4"/>
          <p:cNvSpPr txBox="1">
            <a:spLocks noChangeArrowheads="1"/>
          </p:cNvSpPr>
          <p:nvPr/>
        </p:nvSpPr>
        <p:spPr>
          <a:xfrm>
            <a:off x="0" y="1419584"/>
            <a:ext cx="9144000" cy="4711052"/>
          </a:xfrm>
          <a:prstGeom prst="rect">
            <a:avLst/>
          </a:prstGeom>
        </p:spPr>
        <p:txBody>
          <a:bodyPr/>
          <a:lstStyle>
            <a:lvl1pPr marL="342900" indent="-342900" algn="l" rtl="0" eaLnBrk="0" fontAlgn="base" hangingPunct="0">
              <a:lnSpc>
                <a:spcPct val="110000"/>
              </a:lnSpc>
              <a:spcBef>
                <a:spcPct val="50000"/>
              </a:spcBef>
              <a:spcAft>
                <a:spcPct val="20000"/>
              </a:spcAft>
              <a:buClr>
                <a:schemeClr val="accent2"/>
              </a:buClr>
              <a:buFont typeface="Wingdings" pitchFamily="2" charset="2"/>
              <a:buChar char="w"/>
              <a:defRPr sz="2800">
                <a:solidFill>
                  <a:srgbClr val="000066"/>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55000"/>
              <a:buFont typeface="Wingdings" pitchFamily="2" charset="2"/>
              <a:buChar char="n"/>
              <a:defRPr sz="2400">
                <a:solidFill>
                  <a:srgbClr val="000066"/>
                </a:solidFill>
                <a:latin typeface="Arial" pitchFamily="34" charset="0"/>
                <a:cs typeface="Arial" pitchFamily="34" charset="0"/>
              </a:defRPr>
            </a:lvl2pPr>
            <a:lvl3pPr marL="1085850" indent="-228600" algn="l" rtl="0" eaLnBrk="0" fontAlgn="base" hangingPunct="0">
              <a:spcBef>
                <a:spcPct val="20000"/>
              </a:spcBef>
              <a:spcAft>
                <a:spcPct val="0"/>
              </a:spcAft>
              <a:buClr>
                <a:schemeClr val="accent2"/>
              </a:buClr>
              <a:buSzPct val="65000"/>
              <a:buFont typeface="Wingdings" pitchFamily="2" charset="2"/>
              <a:buChar char="l"/>
              <a:defRPr sz="2000">
                <a:solidFill>
                  <a:srgbClr val="000066"/>
                </a:solidFill>
                <a:latin typeface="Arial" pitchFamily="34" charset="0"/>
                <a:cs typeface="Arial" pitchFamily="34" charset="0"/>
              </a:defRPr>
            </a:lvl3pPr>
            <a:lvl4pPr marL="1428750" indent="-228600" algn="l" rtl="0" eaLnBrk="0" fontAlgn="base" hangingPunct="0">
              <a:spcBef>
                <a:spcPct val="20000"/>
              </a:spcBef>
              <a:spcAft>
                <a:spcPct val="0"/>
              </a:spcAft>
              <a:buClr>
                <a:schemeClr val="accent2"/>
              </a:buClr>
              <a:buSzPct val="85000"/>
              <a:buFont typeface="Wingdings" pitchFamily="2" charset="2"/>
              <a:buChar char="w"/>
              <a:defRPr sz="1600">
                <a:solidFill>
                  <a:srgbClr val="000066"/>
                </a:solidFill>
                <a:latin typeface="Arial" pitchFamily="34" charset="0"/>
                <a:cs typeface="Arial" pitchFamily="34" charset="0"/>
              </a:defRPr>
            </a:lvl4pPr>
            <a:lvl5pPr marL="1771650" indent="-228600" algn="l" rtl="0" eaLnBrk="0" fontAlgn="base" hangingPunct="0">
              <a:spcBef>
                <a:spcPct val="20000"/>
              </a:spcBef>
              <a:spcAft>
                <a:spcPct val="0"/>
              </a:spcAft>
              <a:buClr>
                <a:schemeClr val="accent2"/>
              </a:buClr>
              <a:buSzPct val="80000"/>
              <a:buFont typeface="Wingdings" pitchFamily="2" charset="2"/>
              <a:buChar char="§"/>
              <a:defRPr sz="1200">
                <a:solidFill>
                  <a:srgbClr val="000066"/>
                </a:solidFill>
                <a:latin typeface="Arial" pitchFamily="34" charset="0"/>
                <a:cs typeface="Arial" pitchFamily="34" charset="0"/>
              </a:defRPr>
            </a:lvl5pPr>
            <a:lvl6pPr marL="2228850" indent="-228600" algn="l" rtl="0" fontAlgn="base">
              <a:spcBef>
                <a:spcPct val="20000"/>
              </a:spcBef>
              <a:spcAft>
                <a:spcPct val="0"/>
              </a:spcAft>
              <a:buClr>
                <a:schemeClr val="accent2"/>
              </a:buClr>
              <a:buSzPct val="80000"/>
              <a:buFont typeface="Wingdings" pitchFamily="2" charset="2"/>
              <a:buChar char="§"/>
              <a:defRPr>
                <a:solidFill>
                  <a:srgbClr val="000066"/>
                </a:solidFill>
                <a:latin typeface="Times New Roman" pitchFamily="18" charset="0"/>
              </a:defRPr>
            </a:lvl6pPr>
            <a:lvl7pPr marL="2686050" indent="-228600" algn="l" rtl="0" fontAlgn="base">
              <a:spcBef>
                <a:spcPct val="20000"/>
              </a:spcBef>
              <a:spcAft>
                <a:spcPct val="0"/>
              </a:spcAft>
              <a:buClr>
                <a:schemeClr val="accent2"/>
              </a:buClr>
              <a:buSzPct val="80000"/>
              <a:buFont typeface="Wingdings" pitchFamily="2" charset="2"/>
              <a:buChar char="§"/>
              <a:defRPr>
                <a:solidFill>
                  <a:srgbClr val="000066"/>
                </a:solidFill>
                <a:latin typeface="Times New Roman" pitchFamily="18" charset="0"/>
              </a:defRPr>
            </a:lvl7pPr>
            <a:lvl8pPr marL="3143250" indent="-228600" algn="l" rtl="0" fontAlgn="base">
              <a:spcBef>
                <a:spcPct val="20000"/>
              </a:spcBef>
              <a:spcAft>
                <a:spcPct val="0"/>
              </a:spcAft>
              <a:buClr>
                <a:schemeClr val="accent2"/>
              </a:buClr>
              <a:buSzPct val="80000"/>
              <a:buFont typeface="Wingdings" pitchFamily="2" charset="2"/>
              <a:buChar char="§"/>
              <a:defRPr>
                <a:solidFill>
                  <a:srgbClr val="000066"/>
                </a:solidFill>
                <a:latin typeface="Times New Roman" pitchFamily="18" charset="0"/>
              </a:defRPr>
            </a:lvl8pPr>
            <a:lvl9pPr marL="3600450" indent="-228600" algn="l" rtl="0" fontAlgn="base">
              <a:spcBef>
                <a:spcPct val="20000"/>
              </a:spcBef>
              <a:spcAft>
                <a:spcPct val="0"/>
              </a:spcAft>
              <a:buClr>
                <a:schemeClr val="accent2"/>
              </a:buClr>
              <a:buSzPct val="80000"/>
              <a:buFont typeface="Wingdings" pitchFamily="2" charset="2"/>
              <a:buChar char="§"/>
              <a:defRPr>
                <a:solidFill>
                  <a:srgbClr val="000066"/>
                </a:solidFill>
                <a:latin typeface="Times New Roman" pitchFamily="18" charset="0"/>
              </a:defRPr>
            </a:lvl9pPr>
          </a:lstStyle>
          <a:p>
            <a:pPr>
              <a:lnSpc>
                <a:spcPct val="100000"/>
              </a:lnSpc>
              <a:spcBef>
                <a:spcPts val="0"/>
              </a:spcBef>
              <a:spcAft>
                <a:spcPts val="1200"/>
              </a:spcAft>
              <a:buClr>
                <a:srgbClr val="003366"/>
              </a:buClr>
              <a:buFont typeface="Wingdings" pitchFamily="2" charset="2"/>
              <a:buNone/>
            </a:pPr>
            <a:r>
              <a:rPr lang="en-US" sz="24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GPS-1: Asphalt Concrete (AC) on Granular Base</a:t>
            </a:r>
          </a:p>
          <a:p>
            <a:pPr>
              <a:lnSpc>
                <a:spcPct val="100000"/>
              </a:lnSpc>
              <a:spcBef>
                <a:spcPts val="0"/>
              </a:spcBef>
              <a:spcAft>
                <a:spcPts val="1200"/>
              </a:spcAft>
              <a:buClr>
                <a:srgbClr val="003366"/>
              </a:buClr>
              <a:buFont typeface="Wingdings" pitchFamily="2" charset="2"/>
              <a:buNone/>
            </a:pPr>
            <a:r>
              <a:rPr lang="en-US" sz="24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GPS-2: AC on Bound Base</a:t>
            </a:r>
          </a:p>
          <a:p>
            <a:pPr>
              <a:lnSpc>
                <a:spcPct val="100000"/>
              </a:lnSpc>
              <a:spcBef>
                <a:spcPts val="0"/>
              </a:spcBef>
              <a:spcAft>
                <a:spcPts val="1200"/>
              </a:spcAft>
              <a:buClr>
                <a:srgbClr val="003366"/>
              </a:buClr>
              <a:buFont typeface="Wingdings" pitchFamily="2" charset="2"/>
              <a:buNone/>
            </a:pPr>
            <a:r>
              <a:rPr lang="en-US" sz="24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GPS-3: Jointed Plain Concrete Pavement</a:t>
            </a:r>
          </a:p>
          <a:p>
            <a:pPr>
              <a:lnSpc>
                <a:spcPct val="100000"/>
              </a:lnSpc>
              <a:spcBef>
                <a:spcPts val="0"/>
              </a:spcBef>
              <a:spcAft>
                <a:spcPts val="1200"/>
              </a:spcAft>
              <a:buClr>
                <a:srgbClr val="003366"/>
              </a:buClr>
              <a:buFont typeface="Wingdings" pitchFamily="2" charset="2"/>
              <a:buNone/>
            </a:pPr>
            <a:r>
              <a:rPr lang="en-US" sz="24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GPS-4: Jointed Reinforced Concrete Pavement</a:t>
            </a:r>
          </a:p>
          <a:p>
            <a:pPr>
              <a:lnSpc>
                <a:spcPct val="100000"/>
              </a:lnSpc>
              <a:spcBef>
                <a:spcPts val="0"/>
              </a:spcBef>
              <a:spcAft>
                <a:spcPts val="1200"/>
              </a:spcAft>
              <a:buClr>
                <a:srgbClr val="003366"/>
              </a:buClr>
              <a:buFont typeface="Wingdings" pitchFamily="2" charset="2"/>
              <a:buNone/>
            </a:pPr>
            <a:r>
              <a:rPr lang="en-US" sz="24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GPS-5: Continuously Reinforced Concrete Pavement</a:t>
            </a:r>
          </a:p>
          <a:p>
            <a:pPr>
              <a:lnSpc>
                <a:spcPct val="100000"/>
              </a:lnSpc>
              <a:spcBef>
                <a:spcPts val="0"/>
              </a:spcBef>
              <a:spcAft>
                <a:spcPts val="1200"/>
              </a:spcAft>
              <a:buClr>
                <a:srgbClr val="003366"/>
              </a:buClr>
              <a:buFont typeface="Wingdings" pitchFamily="2" charset="2"/>
              <a:buNone/>
            </a:pPr>
            <a:r>
              <a:rPr lang="en-US" sz="24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GPS-6: AC Overlay on AC Pavements</a:t>
            </a:r>
          </a:p>
          <a:p>
            <a:pPr>
              <a:lnSpc>
                <a:spcPct val="100000"/>
              </a:lnSpc>
              <a:spcBef>
                <a:spcPts val="0"/>
              </a:spcBef>
              <a:spcAft>
                <a:spcPts val="1200"/>
              </a:spcAft>
              <a:buClr>
                <a:srgbClr val="003366"/>
              </a:buClr>
              <a:buFont typeface="Wingdings" pitchFamily="2" charset="2"/>
              <a:buNone/>
            </a:pPr>
            <a:r>
              <a:rPr lang="en-US" sz="24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GPS-7: AC Overlay on Portland Cement Concrete (</a:t>
            </a:r>
            <a:r>
              <a:rPr lang="en-US" sz="2400" dirty="0" err="1">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PCC</a:t>
            </a:r>
            <a:r>
              <a:rPr lang="en-US" sz="24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a:t>
            </a:r>
          </a:p>
          <a:p>
            <a:pPr>
              <a:lnSpc>
                <a:spcPct val="100000"/>
              </a:lnSpc>
              <a:spcBef>
                <a:spcPts val="0"/>
              </a:spcBef>
              <a:spcAft>
                <a:spcPts val="1200"/>
              </a:spcAft>
              <a:buClr>
                <a:srgbClr val="003366"/>
              </a:buClr>
              <a:buFont typeface="Wingdings" pitchFamily="2" charset="2"/>
              <a:buNone/>
            </a:pPr>
            <a:r>
              <a:rPr lang="en-US" sz="24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GPS-8: </a:t>
            </a:r>
            <a:r>
              <a:rPr lang="en-US" sz="2400" i="1"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Cancelled</a:t>
            </a:r>
            <a:endParaRPr lang="en-US" sz="2400" i="1"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endParaRPr>
          </a:p>
          <a:p>
            <a:pPr>
              <a:lnSpc>
                <a:spcPct val="100000"/>
              </a:lnSpc>
              <a:spcBef>
                <a:spcPts val="0"/>
              </a:spcBef>
              <a:spcAft>
                <a:spcPts val="1200"/>
              </a:spcAft>
              <a:buClr>
                <a:srgbClr val="003366"/>
              </a:buClr>
              <a:buFont typeface="Wingdings" pitchFamily="2" charset="2"/>
              <a:buNone/>
            </a:pPr>
            <a:r>
              <a:rPr lang="en-US" sz="24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GPS-9: Unbounded </a:t>
            </a:r>
            <a:r>
              <a:rPr lang="en-US" sz="2400" dirty="0" err="1">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PCC</a:t>
            </a:r>
            <a:r>
              <a:rPr lang="en-US" sz="24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Overlays on </a:t>
            </a:r>
            <a:r>
              <a:rPr lang="en-US" sz="2400" dirty="0" err="1">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PCC</a:t>
            </a:r>
            <a:r>
              <a:rPr lang="en-US" sz="24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Pavements</a:t>
            </a:r>
          </a:p>
        </p:txBody>
      </p:sp>
    </p:spTree>
    <p:extLst>
      <p:ext uri="{BB962C8B-B14F-4D97-AF65-F5344CB8AC3E}">
        <p14:creationId xmlns:p14="http://schemas.microsoft.com/office/powerpoint/2010/main" val="1742897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263054"/>
            <a:ext cx="1295400" cy="509524"/>
          </a:xfrm>
          <a:prstGeom prst="rect">
            <a:avLst/>
          </a:prstGeom>
        </p:spPr>
      </p:pic>
      <p:cxnSp>
        <p:nvCxnSpPr>
          <p:cNvPr id="5" name="Straight Connector 4"/>
          <p:cNvCxnSpPr/>
          <p:nvPr/>
        </p:nvCxnSpPr>
        <p:spPr>
          <a:xfrm flipH="1">
            <a:off x="438992" y="1235075"/>
            <a:ext cx="5486400" cy="0"/>
          </a:xfrm>
          <a:prstGeom prst="line">
            <a:avLst/>
          </a:prstGeom>
          <a:noFill/>
          <a:ln w="38100" cap="flat" cmpd="sng" algn="ctr">
            <a:solidFill>
              <a:sysClr val="windowText" lastClr="000000">
                <a:lumMod val="50000"/>
                <a:lumOff val="50000"/>
              </a:sysClr>
            </a:solidFill>
            <a:prstDash val="solid"/>
          </a:ln>
          <a:effectLst>
            <a:outerShdw blurRad="50800" dist="38100" dir="5400000" algn="t" rotWithShape="0">
              <a:prstClr val="black">
                <a:alpha val="40000"/>
              </a:prstClr>
            </a:outerShdw>
          </a:effectLst>
        </p:spPr>
      </p:cxnSp>
      <p:sp>
        <p:nvSpPr>
          <p:cNvPr id="6" name="Rectangle 5"/>
          <p:cNvSpPr/>
          <p:nvPr/>
        </p:nvSpPr>
        <p:spPr>
          <a:xfrm>
            <a:off x="448137" y="301079"/>
            <a:ext cx="8421496" cy="769441"/>
          </a:xfrm>
          <a:prstGeom prst="rect">
            <a:avLst/>
          </a:prstGeom>
        </p:spPr>
        <p:txBody>
          <a:bodyPr wrap="square">
            <a:spAutoFit/>
          </a:bodyPr>
          <a:lstStyle/>
          <a:p>
            <a:r>
              <a:rPr lang="en-CA" sz="4400" b="1" spc="-300"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Specific Pavement Studies (</a:t>
            </a:r>
            <a:r>
              <a:rPr lang="en-CA" sz="4400" b="1" spc="-300" dirty="0" err="1">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SPS</a:t>
            </a:r>
            <a:r>
              <a:rPr lang="en-CA" sz="4400" b="1" spc="-300"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a:t>
            </a:r>
          </a:p>
        </p:txBody>
      </p:sp>
      <p:sp>
        <p:nvSpPr>
          <p:cNvPr id="7" name="Rectangle 4"/>
          <p:cNvSpPr txBox="1">
            <a:spLocks noChangeArrowheads="1"/>
          </p:cNvSpPr>
          <p:nvPr/>
        </p:nvSpPr>
        <p:spPr>
          <a:xfrm>
            <a:off x="0" y="1419584"/>
            <a:ext cx="9144000" cy="4711052"/>
          </a:xfrm>
          <a:prstGeom prst="rect">
            <a:avLst/>
          </a:prstGeom>
        </p:spPr>
        <p:txBody>
          <a:bodyPr/>
          <a:lstStyle>
            <a:lvl1pPr marL="342900" indent="-342900" algn="l" rtl="0" eaLnBrk="0" fontAlgn="base" hangingPunct="0">
              <a:lnSpc>
                <a:spcPct val="110000"/>
              </a:lnSpc>
              <a:spcBef>
                <a:spcPct val="50000"/>
              </a:spcBef>
              <a:spcAft>
                <a:spcPct val="20000"/>
              </a:spcAft>
              <a:buClr>
                <a:schemeClr val="accent2"/>
              </a:buClr>
              <a:buFont typeface="Wingdings" pitchFamily="2" charset="2"/>
              <a:buChar char="w"/>
              <a:defRPr sz="2800">
                <a:solidFill>
                  <a:srgbClr val="000066"/>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55000"/>
              <a:buFont typeface="Wingdings" pitchFamily="2" charset="2"/>
              <a:buChar char="n"/>
              <a:defRPr sz="2400">
                <a:solidFill>
                  <a:srgbClr val="000066"/>
                </a:solidFill>
                <a:latin typeface="Arial" pitchFamily="34" charset="0"/>
                <a:cs typeface="Arial" pitchFamily="34" charset="0"/>
              </a:defRPr>
            </a:lvl2pPr>
            <a:lvl3pPr marL="1085850" indent="-228600" algn="l" rtl="0" eaLnBrk="0" fontAlgn="base" hangingPunct="0">
              <a:spcBef>
                <a:spcPct val="20000"/>
              </a:spcBef>
              <a:spcAft>
                <a:spcPct val="0"/>
              </a:spcAft>
              <a:buClr>
                <a:schemeClr val="accent2"/>
              </a:buClr>
              <a:buSzPct val="65000"/>
              <a:buFont typeface="Wingdings" pitchFamily="2" charset="2"/>
              <a:buChar char="l"/>
              <a:defRPr sz="2000">
                <a:solidFill>
                  <a:srgbClr val="000066"/>
                </a:solidFill>
                <a:latin typeface="Arial" pitchFamily="34" charset="0"/>
                <a:cs typeface="Arial" pitchFamily="34" charset="0"/>
              </a:defRPr>
            </a:lvl3pPr>
            <a:lvl4pPr marL="1428750" indent="-228600" algn="l" rtl="0" eaLnBrk="0" fontAlgn="base" hangingPunct="0">
              <a:spcBef>
                <a:spcPct val="20000"/>
              </a:spcBef>
              <a:spcAft>
                <a:spcPct val="0"/>
              </a:spcAft>
              <a:buClr>
                <a:schemeClr val="accent2"/>
              </a:buClr>
              <a:buSzPct val="85000"/>
              <a:buFont typeface="Wingdings" pitchFamily="2" charset="2"/>
              <a:buChar char="w"/>
              <a:defRPr sz="1600">
                <a:solidFill>
                  <a:srgbClr val="000066"/>
                </a:solidFill>
                <a:latin typeface="Arial" pitchFamily="34" charset="0"/>
                <a:cs typeface="Arial" pitchFamily="34" charset="0"/>
              </a:defRPr>
            </a:lvl4pPr>
            <a:lvl5pPr marL="1771650" indent="-228600" algn="l" rtl="0" eaLnBrk="0" fontAlgn="base" hangingPunct="0">
              <a:spcBef>
                <a:spcPct val="20000"/>
              </a:spcBef>
              <a:spcAft>
                <a:spcPct val="0"/>
              </a:spcAft>
              <a:buClr>
                <a:schemeClr val="accent2"/>
              </a:buClr>
              <a:buSzPct val="80000"/>
              <a:buFont typeface="Wingdings" pitchFamily="2" charset="2"/>
              <a:buChar char="§"/>
              <a:defRPr sz="1200">
                <a:solidFill>
                  <a:srgbClr val="000066"/>
                </a:solidFill>
                <a:latin typeface="Arial" pitchFamily="34" charset="0"/>
                <a:cs typeface="Arial" pitchFamily="34" charset="0"/>
              </a:defRPr>
            </a:lvl5pPr>
            <a:lvl6pPr marL="2228850" indent="-228600" algn="l" rtl="0" fontAlgn="base">
              <a:spcBef>
                <a:spcPct val="20000"/>
              </a:spcBef>
              <a:spcAft>
                <a:spcPct val="0"/>
              </a:spcAft>
              <a:buClr>
                <a:schemeClr val="accent2"/>
              </a:buClr>
              <a:buSzPct val="80000"/>
              <a:buFont typeface="Wingdings" pitchFamily="2" charset="2"/>
              <a:buChar char="§"/>
              <a:defRPr>
                <a:solidFill>
                  <a:srgbClr val="000066"/>
                </a:solidFill>
                <a:latin typeface="Times New Roman" pitchFamily="18" charset="0"/>
              </a:defRPr>
            </a:lvl6pPr>
            <a:lvl7pPr marL="2686050" indent="-228600" algn="l" rtl="0" fontAlgn="base">
              <a:spcBef>
                <a:spcPct val="20000"/>
              </a:spcBef>
              <a:spcAft>
                <a:spcPct val="0"/>
              </a:spcAft>
              <a:buClr>
                <a:schemeClr val="accent2"/>
              </a:buClr>
              <a:buSzPct val="80000"/>
              <a:buFont typeface="Wingdings" pitchFamily="2" charset="2"/>
              <a:buChar char="§"/>
              <a:defRPr>
                <a:solidFill>
                  <a:srgbClr val="000066"/>
                </a:solidFill>
                <a:latin typeface="Times New Roman" pitchFamily="18" charset="0"/>
              </a:defRPr>
            </a:lvl7pPr>
            <a:lvl8pPr marL="3143250" indent="-228600" algn="l" rtl="0" fontAlgn="base">
              <a:spcBef>
                <a:spcPct val="20000"/>
              </a:spcBef>
              <a:spcAft>
                <a:spcPct val="0"/>
              </a:spcAft>
              <a:buClr>
                <a:schemeClr val="accent2"/>
              </a:buClr>
              <a:buSzPct val="80000"/>
              <a:buFont typeface="Wingdings" pitchFamily="2" charset="2"/>
              <a:buChar char="§"/>
              <a:defRPr>
                <a:solidFill>
                  <a:srgbClr val="000066"/>
                </a:solidFill>
                <a:latin typeface="Times New Roman" pitchFamily="18" charset="0"/>
              </a:defRPr>
            </a:lvl8pPr>
            <a:lvl9pPr marL="3600450" indent="-228600" algn="l" rtl="0" fontAlgn="base">
              <a:spcBef>
                <a:spcPct val="20000"/>
              </a:spcBef>
              <a:spcAft>
                <a:spcPct val="0"/>
              </a:spcAft>
              <a:buClr>
                <a:schemeClr val="accent2"/>
              </a:buClr>
              <a:buSzPct val="80000"/>
              <a:buFont typeface="Wingdings" pitchFamily="2" charset="2"/>
              <a:buChar char="§"/>
              <a:defRPr>
                <a:solidFill>
                  <a:srgbClr val="000066"/>
                </a:solidFill>
                <a:latin typeface="Times New Roman" pitchFamily="18" charset="0"/>
              </a:defRPr>
            </a:lvl9pPr>
          </a:lstStyle>
          <a:p>
            <a:pPr>
              <a:lnSpc>
                <a:spcPct val="100000"/>
              </a:lnSpc>
              <a:spcBef>
                <a:spcPts val="0"/>
              </a:spcBef>
              <a:spcAft>
                <a:spcPts val="800"/>
              </a:spcAft>
              <a:buClr>
                <a:schemeClr val="tx1"/>
              </a:buClr>
              <a:buNone/>
            </a:pPr>
            <a:r>
              <a:rPr lang="en-US" sz="24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SPS-1: Strategic Study of Structural Factors for Flexible Pavements</a:t>
            </a:r>
          </a:p>
          <a:p>
            <a:pPr>
              <a:lnSpc>
                <a:spcPct val="100000"/>
              </a:lnSpc>
              <a:spcBef>
                <a:spcPts val="0"/>
              </a:spcBef>
              <a:spcAft>
                <a:spcPts val="800"/>
              </a:spcAft>
              <a:buClr>
                <a:schemeClr val="tx1"/>
              </a:buClr>
              <a:buNone/>
            </a:pPr>
            <a:r>
              <a:rPr lang="en-US" sz="24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SPS-2: Strategic Study of Structural Factors for Rigid Pavements</a:t>
            </a:r>
          </a:p>
          <a:p>
            <a:pPr>
              <a:lnSpc>
                <a:spcPct val="100000"/>
              </a:lnSpc>
              <a:spcBef>
                <a:spcPts val="0"/>
              </a:spcBef>
              <a:spcAft>
                <a:spcPts val="800"/>
              </a:spcAft>
              <a:buClr>
                <a:schemeClr val="tx1"/>
              </a:buClr>
              <a:buNone/>
            </a:pPr>
            <a:r>
              <a:rPr lang="en-US" sz="24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SPS-3: Preventative Maintenance Effective for Flexible Pavements</a:t>
            </a:r>
          </a:p>
          <a:p>
            <a:pPr>
              <a:lnSpc>
                <a:spcPct val="100000"/>
              </a:lnSpc>
              <a:spcBef>
                <a:spcPts val="0"/>
              </a:spcBef>
              <a:spcAft>
                <a:spcPts val="800"/>
              </a:spcAft>
              <a:buClr>
                <a:schemeClr val="tx1"/>
              </a:buClr>
              <a:buNone/>
            </a:pPr>
            <a:r>
              <a:rPr lang="en-US" sz="24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SPS-4: Preventative Maintenance Effective for Rigid Pavements</a:t>
            </a:r>
          </a:p>
          <a:p>
            <a:pPr>
              <a:lnSpc>
                <a:spcPct val="100000"/>
              </a:lnSpc>
              <a:spcBef>
                <a:spcPts val="0"/>
              </a:spcBef>
              <a:spcAft>
                <a:spcPts val="800"/>
              </a:spcAft>
              <a:buClr>
                <a:schemeClr val="tx1"/>
              </a:buClr>
              <a:buNone/>
            </a:pPr>
            <a:r>
              <a:rPr lang="en-US" sz="24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SPS-5: Rehabilitation of AC Pavements</a:t>
            </a:r>
          </a:p>
          <a:p>
            <a:pPr>
              <a:lnSpc>
                <a:spcPct val="100000"/>
              </a:lnSpc>
              <a:spcBef>
                <a:spcPts val="0"/>
              </a:spcBef>
              <a:spcAft>
                <a:spcPts val="800"/>
              </a:spcAft>
              <a:buClr>
                <a:schemeClr val="tx1"/>
              </a:buClr>
              <a:buNone/>
            </a:pPr>
            <a:r>
              <a:rPr lang="en-US" sz="24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SPS-6: Rehabilitation of Jointed </a:t>
            </a:r>
            <a:r>
              <a:rPr lang="en-US" sz="2400" spc="-150" dirty="0" err="1">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PCC</a:t>
            </a:r>
            <a:r>
              <a:rPr lang="en-US" sz="24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Pavements</a:t>
            </a:r>
          </a:p>
          <a:p>
            <a:pPr>
              <a:lnSpc>
                <a:spcPct val="100000"/>
              </a:lnSpc>
              <a:spcBef>
                <a:spcPts val="0"/>
              </a:spcBef>
              <a:spcAft>
                <a:spcPts val="800"/>
              </a:spcAft>
              <a:buClr>
                <a:schemeClr val="tx1"/>
              </a:buClr>
              <a:buNone/>
            </a:pPr>
            <a:r>
              <a:rPr lang="en-US" sz="24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SPS-7: Bonded </a:t>
            </a:r>
            <a:r>
              <a:rPr lang="en-US" sz="2400" spc="-150" dirty="0" err="1">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PCC</a:t>
            </a:r>
            <a:r>
              <a:rPr lang="en-US" sz="24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Overlays on Concrete Pavements</a:t>
            </a:r>
          </a:p>
          <a:p>
            <a:pPr>
              <a:lnSpc>
                <a:spcPct val="100000"/>
              </a:lnSpc>
              <a:spcBef>
                <a:spcPts val="0"/>
              </a:spcBef>
              <a:spcAft>
                <a:spcPts val="800"/>
              </a:spcAft>
              <a:buClr>
                <a:schemeClr val="tx1"/>
              </a:buClr>
              <a:buNone/>
            </a:pPr>
            <a:r>
              <a:rPr lang="en-US" sz="24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SPS-8: Study of Environmental Effects in the Absence of Heavy Loads</a:t>
            </a:r>
          </a:p>
          <a:p>
            <a:pPr>
              <a:lnSpc>
                <a:spcPct val="100000"/>
              </a:lnSpc>
              <a:spcBef>
                <a:spcPts val="0"/>
              </a:spcBef>
              <a:spcAft>
                <a:spcPts val="800"/>
              </a:spcAft>
              <a:buClr>
                <a:schemeClr val="tx1"/>
              </a:buClr>
              <a:buNone/>
            </a:pPr>
            <a:r>
              <a:rPr lang="en-US" sz="24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SPS-9: </a:t>
            </a:r>
            <a:r>
              <a:rPr lang="en-US" sz="2400" spc="-3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Validation of </a:t>
            </a:r>
            <a:r>
              <a:rPr lang="en-US" sz="2400" spc="-300" dirty="0" err="1">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SHRP</a:t>
            </a:r>
            <a:r>
              <a:rPr lang="en-US" sz="2400" spc="-3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Asphalt Specification/Mix Design (</a:t>
            </a:r>
            <a:r>
              <a:rPr lang="en-US" sz="2400" spc="-300" dirty="0" err="1">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Superpave</a:t>
            </a:r>
            <a:r>
              <a:rPr lang="en-US" sz="2400" spc="-3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a:t>
            </a:r>
          </a:p>
          <a:p>
            <a:pPr>
              <a:lnSpc>
                <a:spcPct val="100000"/>
              </a:lnSpc>
              <a:spcBef>
                <a:spcPts val="0"/>
              </a:spcBef>
              <a:spcAft>
                <a:spcPts val="800"/>
              </a:spcAft>
              <a:buClr>
                <a:schemeClr val="tx1"/>
              </a:buClr>
              <a:buNone/>
            </a:pPr>
            <a:r>
              <a:rPr lang="en-US" sz="24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SPS-10: Warm Mix Asphalt Overlay of Asphalt Pavement</a:t>
            </a:r>
          </a:p>
        </p:txBody>
      </p:sp>
    </p:spTree>
    <p:extLst>
      <p:ext uri="{BB962C8B-B14F-4D97-AF65-F5344CB8AC3E}">
        <p14:creationId xmlns:p14="http://schemas.microsoft.com/office/powerpoint/2010/main" val="1709025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N:\Carlos\Stantec\!_LTPP Communications\North Central\27 - Minnesota\Images\project_managem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23" y="0"/>
            <a:ext cx="1029639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6157" y="0"/>
            <a:ext cx="8597843" cy="132343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CA" sz="8000" b="1" spc="50" dirty="0" smtClean="0">
                <a:ln w="11430"/>
                <a:solidFill>
                  <a:srgbClr val="C00000"/>
                </a:solidFill>
                <a:effectLst>
                  <a:outerShdw blurRad="76200" dist="50800" dir="5400000" algn="tl" rotWithShape="0">
                    <a:srgbClr val="000000">
                      <a:alpha val="65000"/>
                    </a:srgbClr>
                  </a:outerShdw>
                </a:effectLst>
                <a:latin typeface="Futura Md BT" panose="020B0602020204020303" pitchFamily="34" charset="0"/>
              </a:rPr>
              <a:t>Core Functions</a:t>
            </a:r>
            <a:endParaRPr lang="en-CA" sz="8000" b="1" spc="50" dirty="0">
              <a:ln w="11430"/>
              <a:solidFill>
                <a:srgbClr val="C00000"/>
              </a:solidFill>
              <a:effectLst>
                <a:outerShdw blurRad="76200" dist="50800" dir="5400000" algn="tl" rotWithShape="0">
                  <a:srgbClr val="000000">
                    <a:alpha val="65000"/>
                  </a:srgbClr>
                </a:outerShdw>
              </a:effectLst>
              <a:latin typeface="Futura Md BT" panose="020B0602020204020303" pitchFamily="34" charset="0"/>
            </a:endParaRPr>
          </a:p>
        </p:txBody>
      </p:sp>
      <p:grpSp>
        <p:nvGrpSpPr>
          <p:cNvPr id="2" name="Group 1"/>
          <p:cNvGrpSpPr/>
          <p:nvPr/>
        </p:nvGrpSpPr>
        <p:grpSpPr>
          <a:xfrm>
            <a:off x="0" y="4432487"/>
            <a:ext cx="7680278" cy="2286000"/>
            <a:chOff x="0" y="4432487"/>
            <a:chExt cx="7680278" cy="2286000"/>
          </a:xfrm>
        </p:grpSpPr>
        <p:sp>
          <p:nvSpPr>
            <p:cNvPr id="6" name="Rectangle 5"/>
            <p:cNvSpPr/>
            <p:nvPr/>
          </p:nvSpPr>
          <p:spPr>
            <a:xfrm>
              <a:off x="0" y="4432487"/>
              <a:ext cx="7680278" cy="2286000"/>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7" name="Rectangle 6"/>
            <p:cNvSpPr/>
            <p:nvPr/>
          </p:nvSpPr>
          <p:spPr>
            <a:xfrm>
              <a:off x="19206" y="4457842"/>
              <a:ext cx="7661072"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Data Collection &amp; Management</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9" name="Rectangle 8"/>
          <p:cNvSpPr/>
          <p:nvPr/>
        </p:nvSpPr>
        <p:spPr>
          <a:xfrm>
            <a:off x="19206" y="5525077"/>
            <a:ext cx="5309467"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Product Development</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1" name="Rectangle 10"/>
          <p:cNvSpPr/>
          <p:nvPr/>
        </p:nvSpPr>
        <p:spPr>
          <a:xfrm>
            <a:off x="19206" y="4980346"/>
            <a:ext cx="3457998"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Data Analysis</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3" name="Rectangle 12"/>
          <p:cNvSpPr/>
          <p:nvPr/>
        </p:nvSpPr>
        <p:spPr>
          <a:xfrm>
            <a:off x="19206" y="6056126"/>
            <a:ext cx="3871573"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Communication</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283442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N:\111FWD\FWD Photos\New FWD\IMG_24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362107"/>
            <a:ext cx="9143999" cy="2554545"/>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Data Collection &amp; Management</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3358922" y="206002"/>
            <a:ext cx="5760720" cy="1280160"/>
            <a:chOff x="3358922" y="206002"/>
            <a:chExt cx="5760720" cy="1280160"/>
          </a:xfrm>
        </p:grpSpPr>
        <p:sp>
          <p:nvSpPr>
            <p:cNvPr id="4" name="Rectangle 3"/>
            <p:cNvSpPr/>
            <p:nvPr/>
          </p:nvSpPr>
          <p:spPr>
            <a:xfrm>
              <a:off x="3358922" y="206002"/>
              <a:ext cx="5760720" cy="1280160"/>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5" name="Rectangle 4"/>
            <p:cNvSpPr/>
            <p:nvPr/>
          </p:nvSpPr>
          <p:spPr>
            <a:xfrm>
              <a:off x="3358923" y="231357"/>
              <a:ext cx="1754006"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Collect</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8" name="Rectangle 7"/>
          <p:cNvSpPr/>
          <p:nvPr/>
        </p:nvSpPr>
        <p:spPr>
          <a:xfrm>
            <a:off x="3358923" y="753860"/>
            <a:ext cx="1957587"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Process</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0" name="Rectangle 9"/>
          <p:cNvSpPr/>
          <p:nvPr/>
        </p:nvSpPr>
        <p:spPr>
          <a:xfrm>
            <a:off x="5552952" y="247158"/>
            <a:ext cx="3591047" cy="646331"/>
          </a:xfrm>
          <a:prstGeom prst="rect">
            <a:avLst/>
          </a:prstGeom>
        </p:spPr>
        <p:txBody>
          <a:bodyPr wrap="square">
            <a:spAutoFit/>
          </a:bodyPr>
          <a:lstStyle/>
          <a:p>
            <a:pPr algn="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Store/Backup</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1" name="Rectangle 10"/>
          <p:cNvSpPr/>
          <p:nvPr/>
        </p:nvSpPr>
        <p:spPr>
          <a:xfrm>
            <a:off x="5552952" y="778207"/>
            <a:ext cx="3591048" cy="646331"/>
          </a:xfrm>
          <a:prstGeom prst="rect">
            <a:avLst/>
          </a:prstGeom>
        </p:spPr>
        <p:txBody>
          <a:bodyPr wrap="none">
            <a:spAutoFit/>
          </a:bodyPr>
          <a:lstStyle/>
          <a:p>
            <a:pPr algn="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Provide Access</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426379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991206" y="2069600"/>
            <a:ext cx="5418347" cy="3888311"/>
            <a:chOff x="991206" y="2069600"/>
            <a:chExt cx="5418347" cy="3888311"/>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156603">
              <a:off x="891383" y="2777209"/>
              <a:ext cx="890019" cy="69037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804973">
              <a:off x="5619356" y="2169423"/>
              <a:ext cx="890019" cy="690374"/>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363495">
              <a:off x="2372269" y="3883723"/>
              <a:ext cx="890019" cy="69037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664236">
              <a:off x="3272768" y="4314659"/>
              <a:ext cx="890019" cy="690374"/>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166072">
              <a:off x="4741753" y="5167715"/>
              <a:ext cx="890019" cy="690374"/>
            </a:xfrm>
            <a:prstGeom prst="rect">
              <a:avLst/>
            </a:prstGeom>
          </p:spPr>
        </p:pic>
      </p:grpSp>
      <p:grpSp>
        <p:nvGrpSpPr>
          <p:cNvPr id="4" name="Group 3"/>
          <p:cNvGrpSpPr/>
          <p:nvPr/>
        </p:nvGrpSpPr>
        <p:grpSpPr>
          <a:xfrm>
            <a:off x="548650" y="338462"/>
            <a:ext cx="2651750" cy="2873574"/>
            <a:chOff x="548650" y="338462"/>
            <a:chExt cx="2651750" cy="2873574"/>
          </a:xfrm>
        </p:grpSpPr>
        <p:pic>
          <p:nvPicPr>
            <p:cNvPr id="1026" name="Picture 2" descr="N:\Carlos\Stantec\!_LTPP Communications\North Central\27 - Minnesota\Images\New Images\1_Clim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50" y="560286"/>
              <a:ext cx="2651750" cy="2651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6273" y="338462"/>
              <a:ext cx="1505054" cy="461665"/>
            </a:xfrm>
            <a:prstGeom prst="rect">
              <a:avLst/>
            </a:prstGeom>
            <a:noFill/>
          </p:spPr>
          <p:txBody>
            <a:bodyPr wrap="square" rtlCol="0">
              <a:spAutoFit/>
            </a:bodyPr>
            <a:lstStyle/>
            <a:p>
              <a:pPr algn="ctr"/>
              <a:r>
                <a:rPr lang="en-US" sz="2400" b="1" dirty="0" smtClean="0">
                  <a:ln w="1905"/>
                  <a:gradFill>
                    <a:gsLst>
                      <a:gs pos="0">
                        <a:srgbClr val="855D5D">
                          <a:shade val="20000"/>
                          <a:satMod val="200000"/>
                        </a:srgbClr>
                      </a:gs>
                      <a:gs pos="78000">
                        <a:srgbClr val="855D5D">
                          <a:tint val="90000"/>
                          <a:shade val="89000"/>
                          <a:satMod val="220000"/>
                        </a:srgbClr>
                      </a:gs>
                      <a:gs pos="100000">
                        <a:srgbClr val="855D5D">
                          <a:tint val="12000"/>
                          <a:satMod val="255000"/>
                        </a:srgbClr>
                      </a:gs>
                    </a:gsLst>
                    <a:lin ang="5400000"/>
                  </a:gradFill>
                  <a:effectLst>
                    <a:innerShdw blurRad="69850" dist="43180" dir="5400000">
                      <a:srgbClr val="000000">
                        <a:alpha val="65000"/>
                      </a:srgbClr>
                    </a:innerShdw>
                  </a:effectLst>
                  <a:latin typeface="Futura Md BT" panose="020B0602020204020303" pitchFamily="34" charset="0"/>
                </a:rPr>
                <a:t>CLIMATE</a:t>
              </a:r>
              <a:endParaRPr lang="en-CA" sz="2400" b="1" dirty="0">
                <a:ln w="1905"/>
                <a:gradFill>
                  <a:gsLst>
                    <a:gs pos="0">
                      <a:srgbClr val="855D5D">
                        <a:shade val="20000"/>
                        <a:satMod val="200000"/>
                      </a:srgbClr>
                    </a:gs>
                    <a:gs pos="78000">
                      <a:srgbClr val="855D5D">
                        <a:tint val="90000"/>
                        <a:shade val="89000"/>
                        <a:satMod val="220000"/>
                      </a:srgbClr>
                    </a:gs>
                    <a:gs pos="100000">
                      <a:srgbClr val="855D5D">
                        <a:tint val="12000"/>
                        <a:satMod val="255000"/>
                      </a:srgbClr>
                    </a:gs>
                  </a:gsLst>
                  <a:lin ang="5400000"/>
                </a:gradFill>
                <a:effectLst>
                  <a:innerShdw blurRad="69850" dist="43180" dir="5400000">
                    <a:srgbClr val="000000">
                      <a:alpha val="65000"/>
                    </a:srgbClr>
                  </a:innerShdw>
                </a:effectLst>
                <a:latin typeface="Futura Md BT" panose="020B0602020204020303" pitchFamily="34" charset="0"/>
              </a:endParaRPr>
            </a:p>
          </p:txBody>
        </p:sp>
      </p:grpSp>
      <p:grpSp>
        <p:nvGrpSpPr>
          <p:cNvPr id="6" name="Group 5"/>
          <p:cNvGrpSpPr/>
          <p:nvPr/>
        </p:nvGrpSpPr>
        <p:grpSpPr>
          <a:xfrm>
            <a:off x="38898" y="3608016"/>
            <a:ext cx="2673859" cy="2630956"/>
            <a:chOff x="38898" y="3608016"/>
            <a:chExt cx="2673859" cy="2630956"/>
          </a:xfrm>
        </p:grpSpPr>
        <p:pic>
          <p:nvPicPr>
            <p:cNvPr id="1029" name="Picture 5" descr="N:\Carlos\Stantec\!_LTPP Communications\North Central\27 - Minnesota\Images\New Images\321149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98" y="3608016"/>
              <a:ext cx="2673859" cy="222821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74367" y="5777307"/>
              <a:ext cx="1931742" cy="461665"/>
            </a:xfrm>
            <a:prstGeom prst="rect">
              <a:avLst/>
            </a:prstGeom>
            <a:noFill/>
          </p:spPr>
          <p:txBody>
            <a:bodyPr wrap="square" rtlCol="0">
              <a:spAutoFit/>
            </a:bodyPr>
            <a:lstStyle/>
            <a:p>
              <a:pPr algn="ctr"/>
              <a:r>
                <a:rPr lang="en-US" sz="2400" b="1" dirty="0" smtClean="0">
                  <a:ln w="1905"/>
                  <a:gradFill>
                    <a:gsLst>
                      <a:gs pos="0">
                        <a:srgbClr val="855D5D">
                          <a:shade val="20000"/>
                          <a:satMod val="200000"/>
                        </a:srgbClr>
                      </a:gs>
                      <a:gs pos="78000">
                        <a:srgbClr val="855D5D">
                          <a:tint val="90000"/>
                          <a:shade val="89000"/>
                          <a:satMod val="220000"/>
                        </a:srgbClr>
                      </a:gs>
                      <a:gs pos="100000">
                        <a:srgbClr val="855D5D">
                          <a:tint val="12000"/>
                          <a:satMod val="255000"/>
                        </a:srgbClr>
                      </a:gs>
                    </a:gsLst>
                    <a:lin ang="5400000"/>
                  </a:gradFill>
                  <a:effectLst>
                    <a:innerShdw blurRad="69850" dist="43180" dir="5400000">
                      <a:srgbClr val="000000">
                        <a:alpha val="65000"/>
                      </a:srgbClr>
                    </a:innerShdw>
                  </a:effectLst>
                  <a:latin typeface="Futura Md BT" panose="020B0602020204020303" pitchFamily="34" charset="0"/>
                </a:rPr>
                <a:t>MATERIALS</a:t>
              </a:r>
              <a:endParaRPr lang="en-CA" sz="2400" b="1" dirty="0">
                <a:ln w="1905"/>
                <a:gradFill>
                  <a:gsLst>
                    <a:gs pos="0">
                      <a:srgbClr val="855D5D">
                        <a:shade val="20000"/>
                        <a:satMod val="200000"/>
                      </a:srgbClr>
                    </a:gs>
                    <a:gs pos="78000">
                      <a:srgbClr val="855D5D">
                        <a:tint val="90000"/>
                        <a:shade val="89000"/>
                        <a:satMod val="220000"/>
                      </a:srgbClr>
                    </a:gs>
                    <a:gs pos="100000">
                      <a:srgbClr val="855D5D">
                        <a:tint val="12000"/>
                        <a:satMod val="255000"/>
                      </a:srgbClr>
                    </a:gs>
                  </a:gsLst>
                  <a:lin ang="5400000"/>
                </a:gradFill>
                <a:effectLst>
                  <a:innerShdw blurRad="69850" dist="43180" dir="5400000">
                    <a:srgbClr val="000000">
                      <a:alpha val="65000"/>
                    </a:srgbClr>
                  </a:innerShdw>
                </a:effectLst>
                <a:latin typeface="Futura Md BT" panose="020B0602020204020303" pitchFamily="34" charset="0"/>
              </a:endParaRPr>
            </a:p>
          </p:txBody>
        </p:sp>
      </p:grpSp>
      <p:grpSp>
        <p:nvGrpSpPr>
          <p:cNvPr id="7" name="Group 6"/>
          <p:cNvGrpSpPr/>
          <p:nvPr/>
        </p:nvGrpSpPr>
        <p:grpSpPr>
          <a:xfrm>
            <a:off x="2810748" y="1570450"/>
            <a:ext cx="3130947" cy="2816805"/>
            <a:chOff x="2810748" y="1570450"/>
            <a:chExt cx="3130947" cy="2816805"/>
          </a:xfrm>
        </p:grpSpPr>
        <p:pic>
          <p:nvPicPr>
            <p:cNvPr id="1031" name="Picture 7" descr="N:\Carlos\Stantec\!_LTPP Communications\North Central\27 - Minnesota\Images\New Images\321150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0748" y="1993001"/>
              <a:ext cx="3130947" cy="23942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317284" y="1570450"/>
              <a:ext cx="1931742" cy="461665"/>
            </a:xfrm>
            <a:prstGeom prst="rect">
              <a:avLst/>
            </a:prstGeom>
            <a:noFill/>
          </p:spPr>
          <p:txBody>
            <a:bodyPr wrap="square" rtlCol="0">
              <a:spAutoFit/>
            </a:bodyPr>
            <a:lstStyle/>
            <a:p>
              <a:pPr algn="ctr"/>
              <a:r>
                <a:rPr lang="en-US" sz="2400" b="1" dirty="0" smtClean="0">
                  <a:ln w="1905"/>
                  <a:gradFill>
                    <a:gsLst>
                      <a:gs pos="0">
                        <a:srgbClr val="855D5D">
                          <a:shade val="20000"/>
                          <a:satMod val="200000"/>
                        </a:srgbClr>
                      </a:gs>
                      <a:gs pos="78000">
                        <a:srgbClr val="855D5D">
                          <a:tint val="90000"/>
                          <a:shade val="89000"/>
                          <a:satMod val="220000"/>
                        </a:srgbClr>
                      </a:gs>
                      <a:gs pos="100000">
                        <a:srgbClr val="855D5D">
                          <a:tint val="12000"/>
                          <a:satMod val="255000"/>
                        </a:srgbClr>
                      </a:gs>
                    </a:gsLst>
                    <a:lin ang="5400000"/>
                  </a:gradFill>
                  <a:effectLst>
                    <a:innerShdw blurRad="69850" dist="43180" dir="5400000">
                      <a:srgbClr val="000000">
                        <a:alpha val="65000"/>
                      </a:srgbClr>
                    </a:innerShdw>
                  </a:effectLst>
                  <a:latin typeface="Futura Md BT" panose="020B0602020204020303" pitchFamily="34" charset="0"/>
                </a:rPr>
                <a:t>STRUCTURE</a:t>
              </a:r>
              <a:endParaRPr lang="en-CA" sz="2400" b="1" dirty="0">
                <a:ln w="1905"/>
                <a:gradFill>
                  <a:gsLst>
                    <a:gs pos="0">
                      <a:srgbClr val="855D5D">
                        <a:shade val="20000"/>
                        <a:satMod val="200000"/>
                      </a:srgbClr>
                    </a:gs>
                    <a:gs pos="78000">
                      <a:srgbClr val="855D5D">
                        <a:tint val="90000"/>
                        <a:shade val="89000"/>
                        <a:satMod val="220000"/>
                      </a:srgbClr>
                    </a:gs>
                    <a:gs pos="100000">
                      <a:srgbClr val="855D5D">
                        <a:tint val="12000"/>
                        <a:satMod val="255000"/>
                      </a:srgbClr>
                    </a:gs>
                  </a:gsLst>
                  <a:lin ang="5400000"/>
                </a:gradFill>
                <a:effectLst>
                  <a:innerShdw blurRad="69850" dist="43180" dir="5400000">
                    <a:srgbClr val="000000">
                      <a:alpha val="65000"/>
                    </a:srgbClr>
                  </a:innerShdw>
                </a:effectLst>
                <a:latin typeface="Futura Md BT" panose="020B0602020204020303" pitchFamily="34" charset="0"/>
              </a:endParaRPr>
            </a:p>
          </p:txBody>
        </p:sp>
      </p:grpSp>
      <p:grpSp>
        <p:nvGrpSpPr>
          <p:cNvPr id="5" name="Group 4"/>
          <p:cNvGrpSpPr/>
          <p:nvPr/>
        </p:nvGrpSpPr>
        <p:grpSpPr>
          <a:xfrm>
            <a:off x="5389350" y="89241"/>
            <a:ext cx="3438284" cy="2569423"/>
            <a:chOff x="5389350" y="89241"/>
            <a:chExt cx="3438284" cy="2569423"/>
          </a:xfrm>
        </p:grpSpPr>
        <p:pic>
          <p:nvPicPr>
            <p:cNvPr id="1027" name="Picture 3" descr="N:\Carlos\Stantec\!_LTPP Communications\North Central\27 - Minnesota\Images\New Images\3_Loa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9350" y="320074"/>
              <a:ext cx="3438284" cy="23385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064365" y="89241"/>
              <a:ext cx="1931742" cy="461665"/>
            </a:xfrm>
            <a:prstGeom prst="rect">
              <a:avLst/>
            </a:prstGeom>
            <a:noFill/>
          </p:spPr>
          <p:txBody>
            <a:bodyPr wrap="square" rtlCol="0">
              <a:spAutoFit/>
            </a:bodyPr>
            <a:lstStyle/>
            <a:p>
              <a:pPr algn="ctr"/>
              <a:r>
                <a:rPr lang="en-US" sz="2400" b="1" dirty="0" smtClean="0">
                  <a:ln w="1905"/>
                  <a:gradFill>
                    <a:gsLst>
                      <a:gs pos="0">
                        <a:srgbClr val="855D5D">
                          <a:shade val="20000"/>
                          <a:satMod val="200000"/>
                        </a:srgbClr>
                      </a:gs>
                      <a:gs pos="78000">
                        <a:srgbClr val="855D5D">
                          <a:tint val="90000"/>
                          <a:shade val="89000"/>
                          <a:satMod val="220000"/>
                        </a:srgbClr>
                      </a:gs>
                      <a:gs pos="100000">
                        <a:srgbClr val="855D5D">
                          <a:tint val="12000"/>
                          <a:satMod val="255000"/>
                        </a:srgbClr>
                      </a:gs>
                    </a:gsLst>
                    <a:lin ang="5400000"/>
                  </a:gradFill>
                  <a:effectLst>
                    <a:innerShdw blurRad="69850" dist="43180" dir="5400000">
                      <a:srgbClr val="000000">
                        <a:alpha val="65000"/>
                      </a:srgbClr>
                    </a:innerShdw>
                  </a:effectLst>
                  <a:latin typeface="Futura Md BT" panose="020B0602020204020303" pitchFamily="34" charset="0"/>
                </a:rPr>
                <a:t>LOAD</a:t>
              </a:r>
              <a:endParaRPr lang="en-CA" sz="2400" b="1" dirty="0">
                <a:ln w="1905"/>
                <a:gradFill>
                  <a:gsLst>
                    <a:gs pos="0">
                      <a:srgbClr val="855D5D">
                        <a:shade val="20000"/>
                        <a:satMod val="200000"/>
                      </a:srgbClr>
                    </a:gs>
                    <a:gs pos="78000">
                      <a:srgbClr val="855D5D">
                        <a:tint val="90000"/>
                        <a:shade val="89000"/>
                        <a:satMod val="220000"/>
                      </a:srgbClr>
                    </a:gs>
                    <a:gs pos="100000">
                      <a:srgbClr val="855D5D">
                        <a:tint val="12000"/>
                        <a:satMod val="255000"/>
                      </a:srgbClr>
                    </a:gs>
                  </a:gsLst>
                  <a:lin ang="5400000"/>
                </a:gradFill>
                <a:effectLst>
                  <a:innerShdw blurRad="69850" dist="43180" dir="5400000">
                    <a:srgbClr val="000000">
                      <a:alpha val="65000"/>
                    </a:srgbClr>
                  </a:innerShdw>
                </a:effectLst>
                <a:latin typeface="Futura Md BT" panose="020B0602020204020303" pitchFamily="34" charset="0"/>
              </a:endParaRPr>
            </a:p>
          </p:txBody>
        </p:sp>
      </p:grpSp>
      <p:grpSp>
        <p:nvGrpSpPr>
          <p:cNvPr id="13" name="Group 12"/>
          <p:cNvGrpSpPr/>
          <p:nvPr/>
        </p:nvGrpSpPr>
        <p:grpSpPr>
          <a:xfrm>
            <a:off x="5398850" y="3280501"/>
            <a:ext cx="3574001" cy="2680501"/>
            <a:chOff x="5398850" y="3280501"/>
            <a:chExt cx="3574001" cy="2680501"/>
          </a:xfrm>
        </p:grpSpPr>
        <p:pic>
          <p:nvPicPr>
            <p:cNvPr id="1030" name="Picture 6" descr="N:\Carlos\Stantec\!_LTPP Communications\North Central\27 - Minnesota\Images\New Images\321151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8850" y="3280501"/>
              <a:ext cx="3574001" cy="26805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907335" y="5070267"/>
              <a:ext cx="1931742" cy="461665"/>
            </a:xfrm>
            <a:prstGeom prst="rect">
              <a:avLst/>
            </a:prstGeom>
            <a:noFill/>
          </p:spPr>
          <p:txBody>
            <a:bodyPr wrap="square" rtlCol="0">
              <a:spAutoFit/>
            </a:bodyPr>
            <a:lstStyle/>
            <a:p>
              <a:pPr algn="ctr"/>
              <a:r>
                <a:rPr lang="en-US" sz="2400" b="1" dirty="0" smtClean="0">
                  <a:ln w="1905"/>
                  <a:gradFill>
                    <a:gsLst>
                      <a:gs pos="0">
                        <a:srgbClr val="855D5D">
                          <a:shade val="20000"/>
                          <a:satMod val="200000"/>
                        </a:srgbClr>
                      </a:gs>
                      <a:gs pos="78000">
                        <a:srgbClr val="855D5D">
                          <a:tint val="90000"/>
                          <a:shade val="89000"/>
                          <a:satMod val="220000"/>
                        </a:srgbClr>
                      </a:gs>
                      <a:gs pos="100000">
                        <a:srgbClr val="855D5D">
                          <a:tint val="12000"/>
                          <a:satMod val="255000"/>
                        </a:srgbClr>
                      </a:gs>
                    </a:gsLst>
                    <a:lin ang="5400000"/>
                  </a:gradFill>
                  <a:effectLst>
                    <a:innerShdw blurRad="69850" dist="43180" dir="5400000">
                      <a:srgbClr val="000000">
                        <a:alpha val="65000"/>
                      </a:srgbClr>
                    </a:innerShdw>
                  </a:effectLst>
                  <a:latin typeface="Futura Md BT" panose="020B0602020204020303" pitchFamily="34" charset="0"/>
                </a:rPr>
                <a:t>DISTRESS</a:t>
              </a:r>
              <a:endParaRPr lang="en-CA" sz="2400" b="1" dirty="0">
                <a:ln w="1905"/>
                <a:gradFill>
                  <a:gsLst>
                    <a:gs pos="0">
                      <a:srgbClr val="855D5D">
                        <a:shade val="20000"/>
                        <a:satMod val="200000"/>
                      </a:srgbClr>
                    </a:gs>
                    <a:gs pos="78000">
                      <a:srgbClr val="855D5D">
                        <a:tint val="90000"/>
                        <a:shade val="89000"/>
                        <a:satMod val="220000"/>
                      </a:srgbClr>
                    </a:gs>
                    <a:gs pos="100000">
                      <a:srgbClr val="855D5D">
                        <a:tint val="12000"/>
                        <a:satMod val="255000"/>
                      </a:srgbClr>
                    </a:gs>
                  </a:gsLst>
                  <a:lin ang="5400000"/>
                </a:gradFill>
                <a:effectLst>
                  <a:innerShdw blurRad="69850" dist="43180" dir="5400000">
                    <a:srgbClr val="000000">
                      <a:alpha val="65000"/>
                    </a:srgbClr>
                  </a:innerShdw>
                </a:effectLst>
                <a:latin typeface="Futura Md BT" panose="020B0602020204020303" pitchFamily="34" charset="0"/>
              </a:endParaRPr>
            </a:p>
          </p:txBody>
        </p:sp>
      </p:grpSp>
      <p:grpSp>
        <p:nvGrpSpPr>
          <p:cNvPr id="8" name="Group 7"/>
          <p:cNvGrpSpPr/>
          <p:nvPr/>
        </p:nvGrpSpPr>
        <p:grpSpPr>
          <a:xfrm>
            <a:off x="2581327" y="5164020"/>
            <a:ext cx="4006064" cy="1688241"/>
            <a:chOff x="2581327" y="5164020"/>
            <a:chExt cx="4006064" cy="1688241"/>
          </a:xfrm>
        </p:grpSpPr>
        <p:pic>
          <p:nvPicPr>
            <p:cNvPr id="1028" name="Picture 4" descr="N:\Carlos\Stantec\!_LTPP Communications\North Central\27 - Minnesota\Images\New Images\5_Respons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1327" y="5164020"/>
              <a:ext cx="2136917" cy="16882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655649" y="6324461"/>
              <a:ext cx="1931742" cy="461665"/>
            </a:xfrm>
            <a:prstGeom prst="rect">
              <a:avLst/>
            </a:prstGeom>
            <a:noFill/>
          </p:spPr>
          <p:txBody>
            <a:bodyPr wrap="square" rtlCol="0">
              <a:spAutoFit/>
            </a:bodyPr>
            <a:lstStyle/>
            <a:p>
              <a:pPr algn="ctr"/>
              <a:r>
                <a:rPr lang="en-US" sz="2400" b="1" dirty="0" smtClean="0">
                  <a:ln w="1905"/>
                  <a:gradFill>
                    <a:gsLst>
                      <a:gs pos="0">
                        <a:srgbClr val="855D5D">
                          <a:shade val="20000"/>
                          <a:satMod val="200000"/>
                        </a:srgbClr>
                      </a:gs>
                      <a:gs pos="78000">
                        <a:srgbClr val="855D5D">
                          <a:tint val="90000"/>
                          <a:shade val="89000"/>
                          <a:satMod val="220000"/>
                        </a:srgbClr>
                      </a:gs>
                      <a:gs pos="100000">
                        <a:srgbClr val="855D5D">
                          <a:tint val="12000"/>
                          <a:satMod val="255000"/>
                        </a:srgbClr>
                      </a:gs>
                    </a:gsLst>
                    <a:lin ang="5400000"/>
                  </a:gradFill>
                  <a:effectLst>
                    <a:innerShdw blurRad="69850" dist="43180" dir="5400000">
                      <a:srgbClr val="000000">
                        <a:alpha val="65000"/>
                      </a:srgbClr>
                    </a:innerShdw>
                  </a:effectLst>
                  <a:latin typeface="Futura Md BT" panose="020B0602020204020303" pitchFamily="34" charset="0"/>
                </a:rPr>
                <a:t>RESPONSE</a:t>
              </a:r>
              <a:endParaRPr lang="en-CA" sz="2400" b="1" dirty="0">
                <a:ln w="1905"/>
                <a:gradFill>
                  <a:gsLst>
                    <a:gs pos="0">
                      <a:srgbClr val="855D5D">
                        <a:shade val="20000"/>
                        <a:satMod val="200000"/>
                      </a:srgbClr>
                    </a:gs>
                    <a:gs pos="78000">
                      <a:srgbClr val="855D5D">
                        <a:tint val="90000"/>
                        <a:shade val="89000"/>
                        <a:satMod val="220000"/>
                      </a:srgbClr>
                    </a:gs>
                    <a:gs pos="100000">
                      <a:srgbClr val="855D5D">
                        <a:tint val="12000"/>
                        <a:satMod val="255000"/>
                      </a:srgbClr>
                    </a:gs>
                  </a:gsLst>
                  <a:lin ang="5400000"/>
                </a:gradFill>
                <a:effectLst>
                  <a:innerShdw blurRad="69850" dist="43180" dir="5400000">
                    <a:srgbClr val="000000">
                      <a:alpha val="65000"/>
                    </a:srgbClr>
                  </a:innerShdw>
                </a:effectLst>
                <a:latin typeface="Futura Md BT" panose="020B0602020204020303" pitchFamily="34" charset="0"/>
              </a:endParaRPr>
            </a:p>
          </p:txBody>
        </p:sp>
      </p:grpSp>
      <p:grpSp>
        <p:nvGrpSpPr>
          <p:cNvPr id="37" name="Group 36"/>
          <p:cNvGrpSpPr/>
          <p:nvPr/>
        </p:nvGrpSpPr>
        <p:grpSpPr>
          <a:xfrm>
            <a:off x="-272143" y="-1"/>
            <a:ext cx="9416144" cy="8217696"/>
            <a:chOff x="-272143" y="-1"/>
            <a:chExt cx="9416144" cy="8217696"/>
          </a:xfrm>
        </p:grpSpPr>
        <p:pic>
          <p:nvPicPr>
            <p:cNvPr id="38" name="Picture 4" descr="N:\Carlos\Stantec\!_LTPP Communications\North Central\18 - Indiana\Images\Picture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42577" y="-1"/>
              <a:ext cx="5101424" cy="341085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N:\Carlos\Stantec\!_LTPP Communications\North Central\18 - Indiana\Images\Profil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143" y="3289301"/>
              <a:ext cx="6573532" cy="492839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N:\Carlos\Stantec\!_LTPP Communications\North Central\18 - Indiana\Images\Picture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08" y="0"/>
              <a:ext cx="4389610" cy="32893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N:\Carlos\Stantec\!_LTPP Communications\North Central\18 - Indiana\Images\Picture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88652" y="3289301"/>
              <a:ext cx="3855349" cy="356870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3" y="2732029"/>
              <a:ext cx="9144003" cy="1079334"/>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43" name="Rectangle 42"/>
            <p:cNvSpPr/>
            <p:nvPr/>
          </p:nvSpPr>
          <p:spPr>
            <a:xfrm>
              <a:off x="0" y="2746106"/>
              <a:ext cx="9143999" cy="1323439"/>
            </a:xfrm>
            <a:prstGeom prst="rect">
              <a:avLst/>
            </a:prstGeom>
          </p:spPr>
          <p:txBody>
            <a:bodyPr wrap="square">
              <a:spAutoFit/>
            </a:bodyPr>
            <a:lstStyle/>
            <a:p>
              <a:pPr algn="ctr"/>
              <a:r>
                <a:rPr lang="en-CA" sz="8000" b="1" spc="50" dirty="0" smtClean="0">
                  <a:ln w="13500">
                    <a:solidFill>
                      <a:srgbClr val="D34817">
                        <a:shade val="2500"/>
                        <a:alpha val="6500"/>
                      </a:srgbClr>
                    </a:solidFill>
                    <a:prstDash val="solid"/>
                  </a:ln>
                  <a:solidFill>
                    <a:prstClr val="black">
                      <a:lumMod val="75000"/>
                      <a:lumOff val="25000"/>
                      <a:alpha val="95000"/>
                    </a:prstClr>
                  </a:solidFill>
                  <a:effectLst>
                    <a:innerShdw blurRad="50900" dist="38500" dir="13500000">
                      <a:srgbClr val="000000">
                        <a:alpha val="60000"/>
                      </a:srgbClr>
                    </a:innerShdw>
                  </a:effectLst>
                  <a:latin typeface="Futura Md BT" panose="020B0602020204020303" pitchFamily="34" charset="0"/>
                </a:rPr>
                <a:t>Data Collected</a:t>
              </a:r>
              <a:endParaRPr lang="en-CA" sz="8000" b="1" spc="50" dirty="0">
                <a:ln w="13500">
                  <a:solidFill>
                    <a:srgbClr val="D34817">
                      <a:shade val="2500"/>
                      <a:alpha val="6500"/>
                    </a:srgbClr>
                  </a:solidFill>
                  <a:prstDash val="solid"/>
                </a:ln>
                <a:solidFill>
                  <a:prstClr val="black">
                    <a:lumMod val="75000"/>
                    <a:lumOff val="25000"/>
                    <a:alpha val="95000"/>
                  </a:prstClr>
                </a:solidFill>
                <a:effectLst>
                  <a:innerShdw blurRad="50900" dist="38500" dir="13500000">
                    <a:srgbClr val="000000">
                      <a:alpha val="60000"/>
                    </a:srgbClr>
                  </a:innerShdw>
                </a:effectLst>
                <a:latin typeface="Futura Md BT" panose="020B0602020204020303" pitchFamily="34" charset="0"/>
              </a:endParaRPr>
            </a:p>
          </p:txBody>
        </p:sp>
      </p:grpSp>
    </p:spTree>
    <p:extLst>
      <p:ext uri="{BB962C8B-B14F-4D97-AF65-F5344CB8AC3E}">
        <p14:creationId xmlns:p14="http://schemas.microsoft.com/office/powerpoint/2010/main" val="35436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37"/>
                                        </p:tgtEl>
                                        <p:attrNameLst>
                                          <p:attrName>ppt_w</p:attrName>
                                        </p:attrNameLst>
                                      </p:cBhvr>
                                      <p:tavLst>
                                        <p:tav tm="0">
                                          <p:val>
                                            <p:strVal val="ppt_w"/>
                                          </p:val>
                                        </p:tav>
                                        <p:tav tm="100000">
                                          <p:val>
                                            <p:fltVal val="0"/>
                                          </p:val>
                                        </p:tav>
                                      </p:tavLst>
                                    </p:anim>
                                    <p:anim calcmode="lin" valueType="num">
                                      <p:cBhvr>
                                        <p:cTn id="7" dur="500"/>
                                        <p:tgtEl>
                                          <p:spTgt spid="37"/>
                                        </p:tgtEl>
                                        <p:attrNameLst>
                                          <p:attrName>ppt_h</p:attrName>
                                        </p:attrNameLst>
                                      </p:cBhvr>
                                      <p:tavLst>
                                        <p:tav tm="0">
                                          <p:val>
                                            <p:strVal val="ppt_h"/>
                                          </p:val>
                                        </p:tav>
                                        <p:tav tm="100000">
                                          <p:val>
                                            <p:fltVal val="0"/>
                                          </p:val>
                                        </p:tav>
                                      </p:tavLst>
                                    </p:anim>
                                    <p:animEffect transition="out" filter="fade">
                                      <p:cBhvr>
                                        <p:cTn id="8" dur="500"/>
                                        <p:tgtEl>
                                          <p:spTgt spid="37"/>
                                        </p:tgtEl>
                                      </p:cBhvr>
                                    </p:animEffect>
                                    <p:set>
                                      <p:cBhvr>
                                        <p:cTn id="9" dur="1" fill="hold">
                                          <p:stCondLst>
                                            <p:cond delay="499"/>
                                          </p:stCondLst>
                                        </p:cTn>
                                        <p:tgtEl>
                                          <p:spTgt spid="3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80">
                                          <p:stCondLst>
                                            <p:cond delay="0"/>
                                          </p:stCondLst>
                                        </p:cTn>
                                        <p:tgtEl>
                                          <p:spTgt spid="5"/>
                                        </p:tgtEl>
                                      </p:cBhvr>
                                    </p:animEffect>
                                    <p:anim calcmode="lin" valueType="num">
                                      <p:cBhvr>
                                        <p:cTn id="2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7" dur="26">
                                          <p:stCondLst>
                                            <p:cond delay="650"/>
                                          </p:stCondLst>
                                        </p:cTn>
                                        <p:tgtEl>
                                          <p:spTgt spid="5"/>
                                        </p:tgtEl>
                                      </p:cBhvr>
                                      <p:to x="100000" y="60000"/>
                                    </p:animScale>
                                    <p:animScale>
                                      <p:cBhvr>
                                        <p:cTn id="28" dur="166" decel="50000">
                                          <p:stCondLst>
                                            <p:cond delay="676"/>
                                          </p:stCondLst>
                                        </p:cTn>
                                        <p:tgtEl>
                                          <p:spTgt spid="5"/>
                                        </p:tgtEl>
                                      </p:cBhvr>
                                      <p:to x="100000" y="100000"/>
                                    </p:animScale>
                                    <p:animScale>
                                      <p:cBhvr>
                                        <p:cTn id="29" dur="26">
                                          <p:stCondLst>
                                            <p:cond delay="1312"/>
                                          </p:stCondLst>
                                        </p:cTn>
                                        <p:tgtEl>
                                          <p:spTgt spid="5"/>
                                        </p:tgtEl>
                                      </p:cBhvr>
                                      <p:to x="100000" y="80000"/>
                                    </p:animScale>
                                    <p:animScale>
                                      <p:cBhvr>
                                        <p:cTn id="30" dur="166" decel="50000">
                                          <p:stCondLst>
                                            <p:cond delay="1338"/>
                                          </p:stCondLst>
                                        </p:cTn>
                                        <p:tgtEl>
                                          <p:spTgt spid="5"/>
                                        </p:tgtEl>
                                      </p:cBhvr>
                                      <p:to x="100000" y="100000"/>
                                    </p:animScale>
                                    <p:animScale>
                                      <p:cBhvr>
                                        <p:cTn id="31" dur="26">
                                          <p:stCondLst>
                                            <p:cond delay="1642"/>
                                          </p:stCondLst>
                                        </p:cTn>
                                        <p:tgtEl>
                                          <p:spTgt spid="5"/>
                                        </p:tgtEl>
                                      </p:cBhvr>
                                      <p:to x="100000" y="90000"/>
                                    </p:animScale>
                                    <p:animScale>
                                      <p:cBhvr>
                                        <p:cTn id="32" dur="166" decel="50000">
                                          <p:stCondLst>
                                            <p:cond delay="1668"/>
                                          </p:stCondLst>
                                        </p:cTn>
                                        <p:tgtEl>
                                          <p:spTgt spid="5"/>
                                        </p:tgtEl>
                                      </p:cBhvr>
                                      <p:to x="100000" y="100000"/>
                                    </p:animScale>
                                    <p:animScale>
                                      <p:cBhvr>
                                        <p:cTn id="33" dur="26">
                                          <p:stCondLst>
                                            <p:cond delay="1808"/>
                                          </p:stCondLst>
                                        </p:cTn>
                                        <p:tgtEl>
                                          <p:spTgt spid="5"/>
                                        </p:tgtEl>
                                      </p:cBhvr>
                                      <p:to x="100000" y="95000"/>
                                    </p:animScale>
                                    <p:animScale>
                                      <p:cBhvr>
                                        <p:cTn id="34" dur="166" decel="50000">
                                          <p:stCondLst>
                                            <p:cond delay="1834"/>
                                          </p:stCondLst>
                                        </p:cTn>
                                        <p:tgtEl>
                                          <p:spTgt spid="5"/>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style.rotation</p:attrName>
                                        </p:attrNameLst>
                                      </p:cBhvr>
                                      <p:tavLst>
                                        <p:tav tm="0">
                                          <p:val>
                                            <p:fltVal val="90"/>
                                          </p:val>
                                        </p:tav>
                                        <p:tav tm="100000">
                                          <p:val>
                                            <p:fltVal val="0"/>
                                          </p:val>
                                        </p:tav>
                                      </p:tavLst>
                                    </p:anim>
                                    <p:animEffect transition="in" filter="fade">
                                      <p:cBhvr>
                                        <p:cTn id="47" dur="1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randombar(horizont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circle(in)">
                                      <p:cBhvr>
                                        <p:cTn id="6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N:\Carlos\Stantec\!_LTPP Communications\North Central\27 - Minnesota\Images\databa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858" y="0"/>
            <a:ext cx="979714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320074"/>
            <a:ext cx="9144000" cy="1323439"/>
          </a:xfrm>
          <a:prstGeom prst="rect">
            <a:avLst/>
          </a:prstGeom>
        </p:spPr>
        <p:txBody>
          <a:bodyPr wrap="square">
            <a:spAutoFit/>
          </a:bodyPr>
          <a:lstStyle/>
          <a:p>
            <a:pPr algn="ctr"/>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The Database</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943428" y="2889973"/>
            <a:ext cx="7223760" cy="1828800"/>
            <a:chOff x="943428" y="2889973"/>
            <a:chExt cx="7223760" cy="1828800"/>
          </a:xfrm>
        </p:grpSpPr>
        <p:sp>
          <p:nvSpPr>
            <p:cNvPr id="22" name="Rectangle 21"/>
            <p:cNvSpPr/>
            <p:nvPr/>
          </p:nvSpPr>
          <p:spPr>
            <a:xfrm>
              <a:off x="943428" y="2889973"/>
              <a:ext cx="7223760" cy="1828800"/>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23" name="Rectangle 22"/>
            <p:cNvSpPr/>
            <p:nvPr/>
          </p:nvSpPr>
          <p:spPr>
            <a:xfrm>
              <a:off x="962634" y="2915329"/>
              <a:ext cx="7194470" cy="646331"/>
            </a:xfrm>
            <a:prstGeom prst="rect">
              <a:avLst/>
            </a:prstGeom>
          </p:spPr>
          <p:txBody>
            <a:bodyPr wrap="none">
              <a:spAutoFit/>
            </a:bodyPr>
            <a:lstStyle/>
            <a:p>
              <a:r>
                <a:rPr lang="en-US" sz="3600" b="1" cap="all" dirty="0">
                  <a:ln w="9000" cmpd="sng">
                    <a:solidFill>
                      <a:srgbClr val="956251">
                        <a:shade val="50000"/>
                        <a:satMod val="120000"/>
                      </a:srgbClr>
                    </a:solidFill>
                    <a:prstDash val="solid"/>
                  </a:ln>
                  <a:solidFill>
                    <a:srgbClr val="FF0000"/>
                  </a:solidFill>
                  <a:effectLst>
                    <a:reflection blurRad="12700" stA="28000" endPos="45000" dist="1000" dir="5400000" sy="-100000" algn="bl" rotWithShape="0"/>
                  </a:effectLst>
                  <a:latin typeface="Futura Md BT" panose="020B0602020204020303" pitchFamily="34" charset="0"/>
                </a:rPr>
                <a:t>Largest</a:t>
              </a:r>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Pavement Database</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24" name="Rectangle 23"/>
          <p:cNvSpPr/>
          <p:nvPr/>
        </p:nvSpPr>
        <p:spPr>
          <a:xfrm>
            <a:off x="962634" y="3982564"/>
            <a:ext cx="6767750"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sym typeface="Wingdings"/>
              </a:rPr>
              <a:t>Web Interface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Public Access</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25" name="Rectangle 24"/>
          <p:cNvSpPr/>
          <p:nvPr/>
        </p:nvSpPr>
        <p:spPr>
          <a:xfrm>
            <a:off x="962634" y="3437833"/>
            <a:ext cx="6743384"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Over 300 Terabytes of Data</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100499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Carlos\Stantec\!_LTPP Communications\North Central\27 - Minnesota\Images\LTPP Logo - R1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290" y="2331732"/>
            <a:ext cx="5265419" cy="2560312"/>
          </a:xfrm>
          <a:prstGeom prst="rect">
            <a:avLst/>
          </a:prstGeom>
          <a:noFill/>
          <a:ln>
            <a:noFill/>
          </a:ln>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pic>
        <p:nvPicPr>
          <p:cNvPr id="10242" name="Picture 2" descr="N:\Carlos\Stantec\!_LTPP Communications\North Central\27 - Minnesota\Images\FHWO Logo - R1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89" y="5894373"/>
            <a:ext cx="2502766" cy="8982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cleal\Documents\29 - Missouri\MissouriSTsignature-green-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4709" y="39513"/>
            <a:ext cx="1819275"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777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Carlos\Stantec\!_LTPP Communications\North Central\27 - Minnesota\Images\data_analy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784023" cy="68793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14440" y="320074"/>
            <a:ext cx="7680876" cy="1323439"/>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Data Analysis</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2" y="2848141"/>
            <a:ext cx="7863840" cy="2286000"/>
            <a:chOff x="-2" y="2848141"/>
            <a:chExt cx="7863840" cy="2286000"/>
          </a:xfrm>
        </p:grpSpPr>
        <p:sp>
          <p:nvSpPr>
            <p:cNvPr id="4" name="Rectangle 3"/>
            <p:cNvSpPr/>
            <p:nvPr/>
          </p:nvSpPr>
          <p:spPr>
            <a:xfrm>
              <a:off x="-2" y="2848141"/>
              <a:ext cx="7863840" cy="2286000"/>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5" name="Rectangle 4"/>
            <p:cNvSpPr/>
            <p:nvPr/>
          </p:nvSpPr>
          <p:spPr>
            <a:xfrm>
              <a:off x="19206" y="2873496"/>
              <a:ext cx="5767926"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Provide Quality Control</a:t>
              </a:r>
              <a:endParaRPr lang="en-CA"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6" name="Rectangle 5"/>
          <p:cNvSpPr/>
          <p:nvPr/>
        </p:nvSpPr>
        <p:spPr>
          <a:xfrm>
            <a:off x="19206" y="3940731"/>
            <a:ext cx="7866321"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Validate &amp; Calibrate Procedures</a:t>
            </a:r>
            <a:endParaRPr lang="en-CA"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8" name="Rectangle 7"/>
          <p:cNvSpPr/>
          <p:nvPr/>
        </p:nvSpPr>
        <p:spPr>
          <a:xfrm>
            <a:off x="19206" y="3396000"/>
            <a:ext cx="7537641"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Quantify Pavement Performance</a:t>
            </a:r>
            <a:endParaRPr lang="en-CA"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19206" y="4471780"/>
            <a:ext cx="6163867"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Develop New Procedures</a:t>
            </a:r>
            <a:endParaRPr lang="en-CA"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298367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N:\Carlos\Stantec\!_LTPP Communications\North Central\27 - Minnesota\Images\iStock_000018557518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43871" y="4849"/>
            <a:ext cx="7497998" cy="2554545"/>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Product Development</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1463722" y="3393863"/>
            <a:ext cx="7680278" cy="1828800"/>
            <a:chOff x="1463722" y="3393863"/>
            <a:chExt cx="7680278" cy="1828800"/>
          </a:xfrm>
        </p:grpSpPr>
        <p:sp>
          <p:nvSpPr>
            <p:cNvPr id="4" name="Rectangle 3"/>
            <p:cNvSpPr/>
            <p:nvPr/>
          </p:nvSpPr>
          <p:spPr>
            <a:xfrm>
              <a:off x="1463722" y="3393863"/>
              <a:ext cx="7680278" cy="1828800"/>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5" name="Rectangle 4"/>
            <p:cNvSpPr/>
            <p:nvPr/>
          </p:nvSpPr>
          <p:spPr>
            <a:xfrm>
              <a:off x="1482928" y="3419219"/>
              <a:ext cx="1832553"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Design</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6" name="Rectangle 5"/>
          <p:cNvSpPr/>
          <p:nvPr/>
        </p:nvSpPr>
        <p:spPr>
          <a:xfrm>
            <a:off x="1482928" y="4486454"/>
            <a:ext cx="3552447"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Rehabilitation</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8" name="Rectangle 7"/>
          <p:cNvSpPr/>
          <p:nvPr/>
        </p:nvSpPr>
        <p:spPr>
          <a:xfrm>
            <a:off x="1482928" y="3941723"/>
            <a:ext cx="3134191"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Construction</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5863935" y="3429000"/>
            <a:ext cx="3280065" cy="646331"/>
          </a:xfrm>
          <a:prstGeom prst="rect">
            <a:avLst/>
          </a:prstGeom>
        </p:spPr>
        <p:txBody>
          <a:bodyPr wrap="none">
            <a:spAutoFit/>
          </a:bodyPr>
          <a:lstStyle/>
          <a:p>
            <a:pPr algn="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Maintenance</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0" name="Rectangle 9"/>
          <p:cNvSpPr/>
          <p:nvPr/>
        </p:nvSpPr>
        <p:spPr>
          <a:xfrm>
            <a:off x="5786991" y="4486453"/>
            <a:ext cx="3357009" cy="646331"/>
          </a:xfrm>
          <a:prstGeom prst="rect">
            <a:avLst/>
          </a:prstGeom>
        </p:spPr>
        <p:txBody>
          <a:bodyPr wrap="none">
            <a:spAutoFit/>
          </a:bodyPr>
          <a:lstStyle/>
          <a:p>
            <a:pPr algn="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Management</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1" name="Rectangle 10"/>
          <p:cNvSpPr/>
          <p:nvPr/>
        </p:nvSpPr>
        <p:spPr>
          <a:xfrm>
            <a:off x="5928054" y="3941722"/>
            <a:ext cx="3215945" cy="646331"/>
          </a:xfrm>
          <a:prstGeom prst="rect">
            <a:avLst/>
          </a:prstGeom>
        </p:spPr>
        <p:txBody>
          <a:bodyPr wrap="none">
            <a:spAutoFit/>
          </a:bodyPr>
          <a:lstStyle/>
          <a:p>
            <a:pPr algn="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Preservation</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269612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N:\Carlos\Stantec\!_LTPP Communications\North Central\27 - Minnesota\Images\effective-communication-manag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79" y="21131"/>
            <a:ext cx="6836869" cy="68368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57245" y="137196"/>
            <a:ext cx="8503827" cy="1323439"/>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prstClr val="black">
                    <a:alpha val="95000"/>
                  </a:prstClr>
                </a:solidFill>
                <a:effectLst>
                  <a:outerShdw blurRad="63500" sx="102000" sy="102000" algn="ctr" rotWithShape="0">
                    <a:prstClr val="black">
                      <a:alpha val="40000"/>
                    </a:prstClr>
                  </a:outerShdw>
                </a:effectLst>
                <a:latin typeface="Futura Md BT" panose="020B0602020204020303" pitchFamily="34" charset="0"/>
              </a:rPr>
              <a:t>Communication</a:t>
            </a:r>
            <a:endParaRPr lang="en-CA" sz="8000" b="1" spc="50" dirty="0">
              <a:ln w="13500">
                <a:solidFill>
                  <a:srgbClr val="D34817">
                    <a:shade val="2500"/>
                    <a:alpha val="6500"/>
                  </a:srgbClr>
                </a:solidFill>
                <a:prstDash val="solid"/>
              </a:ln>
              <a:solidFill>
                <a:prstClr val="black">
                  <a:alpha val="95000"/>
                </a:prstClr>
              </a:solidFill>
              <a:effectLst>
                <a:outerShdw blurRad="63500" sx="102000" sy="102000" algn="ctr" rotWithShape="0">
                  <a:prstClr val="black">
                    <a:alpha val="40000"/>
                  </a:prstClr>
                </a:outerShdw>
              </a:effectLst>
              <a:latin typeface="Futura Md BT" panose="020B0602020204020303" pitchFamily="34" charset="0"/>
            </a:endParaRPr>
          </a:p>
        </p:txBody>
      </p:sp>
      <p:grpSp>
        <p:nvGrpSpPr>
          <p:cNvPr id="2" name="Group 1"/>
          <p:cNvGrpSpPr/>
          <p:nvPr/>
        </p:nvGrpSpPr>
        <p:grpSpPr>
          <a:xfrm>
            <a:off x="2004688" y="4572000"/>
            <a:ext cx="5120641" cy="2286000"/>
            <a:chOff x="2004688" y="4572000"/>
            <a:chExt cx="5120641" cy="2286000"/>
          </a:xfrm>
        </p:grpSpPr>
        <p:sp>
          <p:nvSpPr>
            <p:cNvPr id="4" name="Rectangle 3"/>
            <p:cNvSpPr/>
            <p:nvPr/>
          </p:nvSpPr>
          <p:spPr>
            <a:xfrm>
              <a:off x="2004688" y="4572000"/>
              <a:ext cx="5120640" cy="2286000"/>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5" name="Rectangle 4"/>
            <p:cNvSpPr/>
            <p:nvPr/>
          </p:nvSpPr>
          <p:spPr>
            <a:xfrm>
              <a:off x="2023895" y="4597355"/>
              <a:ext cx="5101434" cy="646331"/>
            </a:xfrm>
            <a:prstGeom prst="rect">
              <a:avLst/>
            </a:prstGeom>
          </p:spPr>
          <p:txBody>
            <a:bodyPr wrap="square">
              <a:spAutoFit/>
            </a:bodyPr>
            <a:lstStyle/>
            <a:p>
              <a:pPr algn="ct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Outreach &amp; Visibility</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6" name="Rectangle 5"/>
          <p:cNvSpPr/>
          <p:nvPr/>
        </p:nvSpPr>
        <p:spPr>
          <a:xfrm>
            <a:off x="2023894" y="5664590"/>
            <a:ext cx="5101435" cy="646331"/>
          </a:xfrm>
          <a:prstGeom prst="rect">
            <a:avLst/>
          </a:prstGeom>
        </p:spPr>
        <p:txBody>
          <a:bodyPr wrap="square">
            <a:spAutoFit/>
          </a:bodyPr>
          <a:lstStyle/>
          <a:p>
            <a:pPr algn="ct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Collaboration</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8" name="Rectangle 7"/>
          <p:cNvSpPr/>
          <p:nvPr/>
        </p:nvSpPr>
        <p:spPr>
          <a:xfrm>
            <a:off x="2023894" y="5119859"/>
            <a:ext cx="5101434" cy="646331"/>
          </a:xfrm>
          <a:prstGeom prst="rect">
            <a:avLst/>
          </a:prstGeom>
        </p:spPr>
        <p:txBody>
          <a:bodyPr wrap="square">
            <a:spAutoFit/>
          </a:bodyPr>
          <a:lstStyle/>
          <a:p>
            <a:pPr algn="ct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Customer Support</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2023894" y="6195639"/>
            <a:ext cx="5101434" cy="646331"/>
          </a:xfrm>
          <a:prstGeom prst="rect">
            <a:avLst/>
          </a:prstGeom>
        </p:spPr>
        <p:txBody>
          <a:bodyPr wrap="square">
            <a:spAutoFit/>
          </a:bodyPr>
          <a:lstStyle/>
          <a:p>
            <a:pPr algn="ctr"/>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Publications</a:t>
            </a:r>
          </a:p>
        </p:txBody>
      </p:sp>
    </p:spTree>
    <p:extLst>
      <p:ext uri="{BB962C8B-B14F-4D97-AF65-F5344CB8AC3E}">
        <p14:creationId xmlns:p14="http://schemas.microsoft.com/office/powerpoint/2010/main" val="210306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Carlos\Stantec\!_LTPP Communications\North Central\27 - Minnesota\Images\university_sig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
            <a:ext cx="10504758" cy="68578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294062"/>
            <a:ext cx="8503827" cy="2554545"/>
          </a:xfrm>
          <a:prstGeom prst="rect">
            <a:avLst/>
          </a:prstGeom>
        </p:spPr>
        <p:txBody>
          <a:bodyPr wrap="square">
            <a:spAutoFit/>
          </a:bodyPr>
          <a:lstStyle/>
          <a:p>
            <a:r>
              <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In The Community</a:t>
            </a:r>
          </a:p>
        </p:txBody>
      </p:sp>
      <p:pic>
        <p:nvPicPr>
          <p:cNvPr id="1026" name="Picture 2" descr="C:\Users\cleal\Documents\29 - Missouri\mizzou.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9907" y="116870"/>
            <a:ext cx="2223632" cy="18645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leal\Documents\29 - Missouri\MissouriSTsignature-green-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2678" y="39513"/>
            <a:ext cx="1819275"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3945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920269" y="1791325"/>
            <a:ext cx="6126413" cy="1446550"/>
          </a:xfrm>
          <a:prstGeom prst="rect">
            <a:avLst/>
          </a:prstGeom>
        </p:spPr>
        <p:txBody>
          <a:bodyPr wrap="square" anchor="ctr">
            <a:spAutoFit/>
          </a:bodyPr>
          <a:lstStyle/>
          <a:p>
            <a:pPr algn="ctr"/>
            <a:r>
              <a:rPr lang="en-US" sz="8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Benefits</a:t>
            </a:r>
            <a:endParaRPr lang="en-US" sz="8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5" name="Rectangle 4"/>
          <p:cNvSpPr/>
          <p:nvPr/>
        </p:nvSpPr>
        <p:spPr>
          <a:xfrm>
            <a:off x="1783080" y="1143000"/>
            <a:ext cx="91440" cy="2743200"/>
          </a:xfrm>
          <a:prstGeom prst="rect">
            <a:avLst/>
          </a:prstGeom>
          <a:solidFill>
            <a:srgbClr val="FEFCFC"/>
          </a:solidFill>
          <a:ln>
            <a:noFill/>
          </a:ln>
          <a:effectLst>
            <a:innerShdw blurRad="50927" dist="38100" dir="135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6" name="Picture 2" descr="N:\Carlos\Stantec\!_LTPP Communications\North Central\27 - Minnesota\Images\LTPP Logo - R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786" y="5381623"/>
            <a:ext cx="2743200" cy="1333882"/>
          </a:xfrm>
          <a:prstGeom prst="rect">
            <a:avLst/>
          </a:prstGeom>
          <a:noFill/>
          <a:ln>
            <a:noFill/>
          </a:ln>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7735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Carlos\Stantec\!_LTPP Communications\North Central\27 - Minnesota\Images\database clean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928" y="18155"/>
            <a:ext cx="6400730" cy="1323439"/>
          </a:xfrm>
          <a:prstGeom prst="rect">
            <a:avLst/>
          </a:prstGeom>
        </p:spPr>
        <p:txBody>
          <a:bodyPr wrap="square">
            <a:spAutoFit/>
          </a:bodyPr>
          <a:lstStyle/>
          <a:p>
            <a:r>
              <a:rPr lang="en-CA" sz="8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Database</a:t>
            </a:r>
            <a:endParaRPr lang="en-CA" sz="8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1463722" y="2523218"/>
            <a:ext cx="7680278" cy="2746231"/>
            <a:chOff x="1463722" y="2523218"/>
            <a:chExt cx="7680278" cy="2746231"/>
          </a:xfrm>
        </p:grpSpPr>
        <p:sp>
          <p:nvSpPr>
            <p:cNvPr id="10" name="Rectangle 9"/>
            <p:cNvSpPr/>
            <p:nvPr/>
          </p:nvSpPr>
          <p:spPr>
            <a:xfrm>
              <a:off x="1463722" y="2523218"/>
              <a:ext cx="7680278" cy="2746231"/>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r"/>
              <a:endParaRPr lang="en-CA"/>
            </a:p>
          </p:txBody>
        </p:sp>
        <p:sp>
          <p:nvSpPr>
            <p:cNvPr id="11" name="Rectangle 10"/>
            <p:cNvSpPr/>
            <p:nvPr/>
          </p:nvSpPr>
          <p:spPr>
            <a:xfrm>
              <a:off x="3788047" y="2548575"/>
              <a:ext cx="5355953" cy="646331"/>
            </a:xfrm>
            <a:prstGeom prst="rect">
              <a:avLst/>
            </a:prstGeom>
          </p:spPr>
          <p:txBody>
            <a:bodyPr wrap="none">
              <a:spAutoFit/>
            </a:bodyPr>
            <a:lstStyle/>
            <a:p>
              <a:pPr algn="r"/>
              <a:r>
                <a:rPr lang="en-US"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Research-Quality Data</a:t>
              </a:r>
              <a:endParaRPr lang="en-CA"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p:txBody>
        </p:sp>
      </p:grpSp>
      <p:sp>
        <p:nvSpPr>
          <p:cNvPr id="12" name="Rectangle 11"/>
          <p:cNvSpPr/>
          <p:nvPr/>
        </p:nvSpPr>
        <p:spPr>
          <a:xfrm>
            <a:off x="3235011" y="3615810"/>
            <a:ext cx="5908989" cy="646331"/>
          </a:xfrm>
          <a:prstGeom prst="rect">
            <a:avLst/>
          </a:prstGeom>
        </p:spPr>
        <p:txBody>
          <a:bodyPr wrap="none">
            <a:spAutoFit/>
          </a:bodyPr>
          <a:lstStyle/>
          <a:p>
            <a:pPr algn="r"/>
            <a:r>
              <a:rPr lang="en-US"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Research &amp; Development</a:t>
            </a:r>
            <a:endParaRPr lang="en-CA"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p:txBody>
      </p:sp>
      <p:sp>
        <p:nvSpPr>
          <p:cNvPr id="13" name="Rectangle 12"/>
          <p:cNvSpPr/>
          <p:nvPr/>
        </p:nvSpPr>
        <p:spPr>
          <a:xfrm>
            <a:off x="2811817" y="3071079"/>
            <a:ext cx="6332183" cy="646331"/>
          </a:xfrm>
          <a:prstGeom prst="rect">
            <a:avLst/>
          </a:prstGeom>
        </p:spPr>
        <p:txBody>
          <a:bodyPr wrap="none">
            <a:spAutoFit/>
          </a:bodyPr>
          <a:lstStyle/>
          <a:p>
            <a:pPr algn="r"/>
            <a:r>
              <a:rPr lang="en-US"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Almost 3 Decades of Data</a:t>
            </a:r>
            <a:endParaRPr lang="en-US" sz="3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p:txBody>
      </p:sp>
      <p:sp>
        <p:nvSpPr>
          <p:cNvPr id="17" name="Rectangle 16"/>
          <p:cNvSpPr/>
          <p:nvPr/>
        </p:nvSpPr>
        <p:spPr>
          <a:xfrm>
            <a:off x="2010316" y="4100614"/>
            <a:ext cx="7133684" cy="646331"/>
          </a:xfrm>
          <a:prstGeom prst="rect">
            <a:avLst/>
          </a:prstGeom>
        </p:spPr>
        <p:txBody>
          <a:bodyPr wrap="none">
            <a:spAutoFit/>
          </a:bodyPr>
          <a:lstStyle/>
          <a:p>
            <a:pPr algn="r"/>
            <a:r>
              <a:rPr lang="en-US"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Geographic Diversity of Data</a:t>
            </a:r>
            <a:endParaRPr lang="en-CA"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p:txBody>
      </p:sp>
      <p:sp>
        <p:nvSpPr>
          <p:cNvPr id="18" name="Rectangle 17"/>
          <p:cNvSpPr/>
          <p:nvPr/>
        </p:nvSpPr>
        <p:spPr>
          <a:xfrm>
            <a:off x="2163055" y="4623118"/>
            <a:ext cx="6970178" cy="646331"/>
          </a:xfrm>
          <a:prstGeom prst="rect">
            <a:avLst/>
          </a:prstGeom>
        </p:spPr>
        <p:txBody>
          <a:bodyPr wrap="none">
            <a:spAutoFit/>
          </a:bodyPr>
          <a:lstStyle/>
          <a:p>
            <a:pPr algn="r"/>
            <a:r>
              <a:rPr lang="en-US"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Only National In-Service Data</a:t>
            </a:r>
            <a:endParaRPr lang="en-CA"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99501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Carlos\Stantec\!_LTPP Communications\North Central\27 - Minnesota\Images\measure-1668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928" y="902"/>
            <a:ext cx="8961072" cy="2554545"/>
          </a:xfrm>
          <a:prstGeom prst="rect">
            <a:avLst/>
          </a:prstGeom>
        </p:spPr>
        <p:txBody>
          <a:bodyPr wrap="square">
            <a:spAutoFit/>
          </a:bodyPr>
          <a:lstStyle/>
          <a:p>
            <a:r>
              <a:rPr lang="en-CA" sz="8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Measurement Processes</a:t>
            </a:r>
          </a:p>
        </p:txBody>
      </p:sp>
      <p:grpSp>
        <p:nvGrpSpPr>
          <p:cNvPr id="2" name="Group 1"/>
          <p:cNvGrpSpPr/>
          <p:nvPr/>
        </p:nvGrpSpPr>
        <p:grpSpPr>
          <a:xfrm>
            <a:off x="-2" y="2495006"/>
            <a:ext cx="7863840" cy="2377440"/>
            <a:chOff x="-2" y="2495006"/>
            <a:chExt cx="7863840" cy="2377440"/>
          </a:xfrm>
        </p:grpSpPr>
        <p:sp>
          <p:nvSpPr>
            <p:cNvPr id="5" name="Rectangle 4"/>
            <p:cNvSpPr/>
            <p:nvPr/>
          </p:nvSpPr>
          <p:spPr>
            <a:xfrm>
              <a:off x="-2" y="2495006"/>
              <a:ext cx="7863840" cy="2377440"/>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6" name="Rectangle 5"/>
            <p:cNvSpPr/>
            <p:nvPr/>
          </p:nvSpPr>
          <p:spPr>
            <a:xfrm>
              <a:off x="19206" y="2520362"/>
              <a:ext cx="6764993" cy="646331"/>
            </a:xfrm>
            <a:prstGeom prst="rect">
              <a:avLst/>
            </a:prstGeom>
          </p:spPr>
          <p:txBody>
            <a:bodyPr wrap="none">
              <a:spAutoFit/>
            </a:bodyPr>
            <a:lstStyle/>
            <a:p>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Data Collection Procedures </a:t>
              </a:r>
              <a:endParaRPr lang="en-CA"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7" name="Rectangle 6"/>
          <p:cNvSpPr/>
          <p:nvPr/>
        </p:nvSpPr>
        <p:spPr>
          <a:xfrm>
            <a:off x="19206" y="3587597"/>
            <a:ext cx="6878806" cy="646331"/>
          </a:xfrm>
          <a:prstGeom prst="rect">
            <a:avLst/>
          </a:prstGeom>
        </p:spPr>
        <p:txBody>
          <a:bodyPr wrap="none">
            <a:spAutoFit/>
          </a:bodyPr>
          <a:lstStyle/>
          <a:p>
            <a:r>
              <a:rPr lang="en-US" sz="3600" b="1" spc="50" dirty="0" err="1"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FWD</a:t>
            </a:r>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 Calibration Procedures</a:t>
            </a:r>
            <a:endParaRPr lang="en-CA"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8" name="Rectangle 7"/>
          <p:cNvSpPr/>
          <p:nvPr/>
        </p:nvSpPr>
        <p:spPr>
          <a:xfrm>
            <a:off x="19206" y="3042866"/>
            <a:ext cx="7402989" cy="646331"/>
          </a:xfrm>
          <a:prstGeom prst="rect">
            <a:avLst/>
          </a:prstGeom>
        </p:spPr>
        <p:txBody>
          <a:bodyPr wrap="none">
            <a:spAutoFit/>
          </a:bodyPr>
          <a:lstStyle/>
          <a:p>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Standard </a:t>
            </a:r>
            <a:r>
              <a:rPr lang="en-US" sz="3600" b="1" spc="50" dirty="0" err="1">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WIM</a:t>
            </a:r>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 &amp; </a:t>
            </a:r>
            <a:r>
              <a:rPr lang="en-US" sz="3600" b="1" spc="50" dirty="0" err="1">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AVC</a:t>
            </a:r>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 Formats</a:t>
            </a:r>
            <a:endParaRPr lang="en-CA"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19206" y="4118646"/>
            <a:ext cx="5695021" cy="646331"/>
          </a:xfrm>
          <a:prstGeom prst="rect">
            <a:avLst/>
          </a:prstGeom>
        </p:spPr>
        <p:txBody>
          <a:bodyPr wrap="none">
            <a:spAutoFit/>
          </a:bodyPr>
          <a:lstStyle/>
          <a:p>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Lab </a:t>
            </a:r>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Testing Procedures</a:t>
            </a:r>
            <a:endParaRPr lang="en-CA"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334736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Carlos\Stantec\!_LTPP Communications\North Central\27 - Minnesota\Images\construction-3705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928" y="902"/>
            <a:ext cx="8961072" cy="378565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CA"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utura Md BT" panose="020B0602020204020303" pitchFamily="34" charset="0"/>
              </a:rPr>
              <a:t>Pavement </a:t>
            </a:r>
            <a:r>
              <a:rPr lang="en-CA"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utura Md BT" panose="020B0602020204020303" pitchFamily="34" charset="0"/>
              </a:rPr>
              <a:t>Design &amp; Management</a:t>
            </a:r>
            <a:endParaRPr lang="en-CA"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utura Md BT" panose="020B0602020204020303" pitchFamily="34" charset="0"/>
            </a:endParaRPr>
          </a:p>
        </p:txBody>
      </p:sp>
      <p:grpSp>
        <p:nvGrpSpPr>
          <p:cNvPr id="2" name="Group 1"/>
          <p:cNvGrpSpPr/>
          <p:nvPr/>
        </p:nvGrpSpPr>
        <p:grpSpPr>
          <a:xfrm>
            <a:off x="1463722" y="4218385"/>
            <a:ext cx="7680278" cy="2300402"/>
            <a:chOff x="1463722" y="4218385"/>
            <a:chExt cx="7680278" cy="2300402"/>
          </a:xfrm>
        </p:grpSpPr>
        <p:sp>
          <p:nvSpPr>
            <p:cNvPr id="5" name="Rectangle 4"/>
            <p:cNvSpPr/>
            <p:nvPr/>
          </p:nvSpPr>
          <p:spPr>
            <a:xfrm>
              <a:off x="1463722" y="4218385"/>
              <a:ext cx="7680278" cy="2300402"/>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6" name="Rectangle 5"/>
            <p:cNvSpPr/>
            <p:nvPr/>
          </p:nvSpPr>
          <p:spPr>
            <a:xfrm>
              <a:off x="1482928" y="4243741"/>
              <a:ext cx="6926896" cy="646331"/>
            </a:xfrm>
            <a:prstGeom prst="rect">
              <a:avLst/>
            </a:prstGeom>
          </p:spPr>
          <p:txBody>
            <a:bodyPr wrap="none">
              <a:spAutoFit/>
            </a:bodyPr>
            <a:lstStyle/>
            <a:p>
              <a:r>
                <a:rPr lang="en-US"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More Realistic Design Models</a:t>
              </a:r>
              <a:endParaRPr lang="en-CA"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p:txBody>
        </p:sp>
      </p:grpSp>
      <p:sp>
        <p:nvSpPr>
          <p:cNvPr id="7" name="Rectangle 6"/>
          <p:cNvSpPr/>
          <p:nvPr/>
        </p:nvSpPr>
        <p:spPr>
          <a:xfrm>
            <a:off x="1482928" y="5310976"/>
            <a:ext cx="6636753" cy="646331"/>
          </a:xfrm>
          <a:prstGeom prst="rect">
            <a:avLst/>
          </a:prstGeom>
        </p:spPr>
        <p:txBody>
          <a:bodyPr wrap="none">
            <a:spAutoFit/>
          </a:bodyPr>
          <a:lstStyle/>
          <a:p>
            <a:r>
              <a:rPr lang="en-US"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Guidance to Support Design</a:t>
            </a:r>
            <a:endParaRPr lang="en-CA"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p:txBody>
      </p:sp>
      <p:sp>
        <p:nvSpPr>
          <p:cNvPr id="8" name="Rectangle 7"/>
          <p:cNvSpPr/>
          <p:nvPr/>
        </p:nvSpPr>
        <p:spPr>
          <a:xfrm>
            <a:off x="1482928" y="4766245"/>
            <a:ext cx="5880136" cy="646331"/>
          </a:xfrm>
          <a:prstGeom prst="rect">
            <a:avLst/>
          </a:prstGeom>
        </p:spPr>
        <p:txBody>
          <a:bodyPr wrap="none">
            <a:spAutoFit/>
          </a:bodyPr>
          <a:lstStyle/>
          <a:p>
            <a:r>
              <a:rPr lang="en-US" sz="3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Improved U</a:t>
            </a:r>
            <a:r>
              <a:rPr lang="en-US"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nderstanding</a:t>
            </a:r>
            <a:endParaRPr lang="en-CA"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p:txBody>
      </p:sp>
      <p:sp>
        <p:nvSpPr>
          <p:cNvPr id="12" name="Rectangle 11"/>
          <p:cNvSpPr/>
          <p:nvPr/>
        </p:nvSpPr>
        <p:spPr>
          <a:xfrm>
            <a:off x="1482928" y="5862831"/>
            <a:ext cx="7672293" cy="646331"/>
          </a:xfrm>
          <a:prstGeom prst="rect">
            <a:avLst/>
          </a:prstGeom>
        </p:spPr>
        <p:txBody>
          <a:bodyPr wrap="none">
            <a:spAutoFit/>
          </a:bodyPr>
          <a:lstStyle/>
          <a:p>
            <a:r>
              <a:rPr lang="en-US"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Pavement Design </a:t>
            </a:r>
            <a:r>
              <a:rPr lang="en-US" sz="3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M</a:t>
            </a:r>
            <a:r>
              <a:rPr lang="en-US"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ethodologies</a:t>
            </a:r>
            <a:endParaRPr lang="en-CA"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128070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Carlos\Stantec\!_LTPP Communications\North Central\27 - Minnesota\Images\Boxe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3597603"/>
            <a:ext cx="9144000" cy="1323439"/>
          </a:xfrm>
          <a:prstGeom prst="rect">
            <a:avLst/>
          </a:prstGeom>
        </p:spPr>
        <p:txBody>
          <a:bodyPr wrap="square">
            <a:spAutoFit/>
          </a:bodyPr>
          <a:lstStyle/>
          <a:p>
            <a:pPr algn="ctr"/>
            <a:r>
              <a:rPr lang="en-CA" sz="8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Products</a:t>
            </a:r>
            <a:endParaRPr lang="en-CA" sz="8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p:txBody>
      </p:sp>
      <p:grpSp>
        <p:nvGrpSpPr>
          <p:cNvPr id="11" name="Group 10"/>
          <p:cNvGrpSpPr/>
          <p:nvPr/>
        </p:nvGrpSpPr>
        <p:grpSpPr>
          <a:xfrm>
            <a:off x="1165262" y="0"/>
            <a:ext cx="7978738" cy="3383280"/>
            <a:chOff x="1165262" y="0"/>
            <a:chExt cx="7978738" cy="3383280"/>
          </a:xfrm>
        </p:grpSpPr>
        <p:sp>
          <p:nvSpPr>
            <p:cNvPr id="20" name="Rectangle 19"/>
            <p:cNvSpPr/>
            <p:nvPr/>
          </p:nvSpPr>
          <p:spPr>
            <a:xfrm>
              <a:off x="1165262" y="0"/>
              <a:ext cx="7863840" cy="3383280"/>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6" name="Rectangle 5"/>
            <p:cNvSpPr/>
            <p:nvPr/>
          </p:nvSpPr>
          <p:spPr>
            <a:xfrm>
              <a:off x="3265596" y="25357"/>
              <a:ext cx="5878404" cy="646331"/>
            </a:xfrm>
            <a:prstGeom prst="rect">
              <a:avLst/>
            </a:prstGeom>
          </p:spPr>
          <p:txBody>
            <a:bodyPr wrap="none">
              <a:spAutoFit/>
            </a:bodyPr>
            <a:lstStyle/>
            <a:p>
              <a:pPr algn="r"/>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Rigid Pavement </a:t>
              </a:r>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Design</a:t>
              </a:r>
              <a:endPar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7" name="Rectangle 6"/>
          <p:cNvSpPr/>
          <p:nvPr/>
        </p:nvSpPr>
        <p:spPr>
          <a:xfrm>
            <a:off x="1632007" y="1092592"/>
            <a:ext cx="7511993" cy="646331"/>
          </a:xfrm>
          <a:prstGeom prst="rect">
            <a:avLst/>
          </a:prstGeom>
        </p:spPr>
        <p:txBody>
          <a:bodyPr wrap="none">
            <a:spAutoFit/>
          </a:bodyPr>
          <a:lstStyle/>
          <a:p>
            <a:pPr algn="r"/>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Distress Identification </a:t>
            </a:r>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Manual</a:t>
            </a:r>
            <a:endPar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8" name="Rectangle 7"/>
          <p:cNvSpPr/>
          <p:nvPr/>
        </p:nvSpPr>
        <p:spPr>
          <a:xfrm>
            <a:off x="3095936" y="547861"/>
            <a:ext cx="6017994" cy="646331"/>
          </a:xfrm>
          <a:prstGeom prst="rect">
            <a:avLst/>
          </a:prstGeom>
        </p:spPr>
        <p:txBody>
          <a:bodyPr wrap="none">
            <a:spAutoFit/>
          </a:bodyPr>
          <a:lstStyle/>
          <a:p>
            <a:pPr algn="r"/>
            <a:r>
              <a:rPr lang="en-US" sz="3600" b="1" spc="50" dirty="0" err="1"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FWD</a:t>
            </a:r>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 </a:t>
            </a:r>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Calibration Centers</a:t>
            </a:r>
          </a:p>
        </p:txBody>
      </p:sp>
      <p:sp>
        <p:nvSpPr>
          <p:cNvPr id="9" name="Rectangle 8"/>
          <p:cNvSpPr/>
          <p:nvPr/>
        </p:nvSpPr>
        <p:spPr>
          <a:xfrm>
            <a:off x="4513547" y="1623641"/>
            <a:ext cx="4614918" cy="646331"/>
          </a:xfrm>
          <a:prstGeom prst="rect">
            <a:avLst/>
          </a:prstGeom>
        </p:spPr>
        <p:txBody>
          <a:bodyPr wrap="none">
            <a:spAutoFit/>
          </a:bodyPr>
          <a:lstStyle/>
          <a:p>
            <a:pPr algn="r"/>
            <a:r>
              <a:rPr lang="en-US" sz="3600" b="1" spc="50" dirty="0" err="1">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LTPPBind</a:t>
            </a:r>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 Software</a:t>
            </a:r>
            <a:endParaRPr lang="en-CA"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0" name="Rectangle 9"/>
          <p:cNvSpPr/>
          <p:nvPr/>
        </p:nvSpPr>
        <p:spPr>
          <a:xfrm>
            <a:off x="1268382" y="2168017"/>
            <a:ext cx="7875618" cy="646331"/>
          </a:xfrm>
          <a:prstGeom prst="rect">
            <a:avLst/>
          </a:prstGeom>
        </p:spPr>
        <p:txBody>
          <a:bodyPr wrap="none">
            <a:spAutoFit/>
          </a:bodyPr>
          <a:lstStyle/>
          <a:p>
            <a:pPr algn="r"/>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Pavement Performance Forecast</a:t>
            </a:r>
            <a:endParaRPr lang="en-CA"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3" name="Rectangle 12"/>
          <p:cNvSpPr/>
          <p:nvPr/>
        </p:nvSpPr>
        <p:spPr>
          <a:xfrm>
            <a:off x="4614649" y="2741105"/>
            <a:ext cx="4503156" cy="646331"/>
          </a:xfrm>
          <a:prstGeom prst="rect">
            <a:avLst/>
          </a:prstGeom>
        </p:spPr>
        <p:txBody>
          <a:bodyPr wrap="none">
            <a:spAutoFit/>
          </a:bodyPr>
          <a:lstStyle/>
          <a:p>
            <a:pPr algn="r"/>
            <a:r>
              <a:rPr lang="en-US" sz="3600" b="1" spc="50" dirty="0" err="1"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WIM</a:t>
            </a:r>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 Cost Analysis</a:t>
            </a:r>
            <a:endPar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2" y="4996257"/>
            <a:ext cx="7863840" cy="1781901"/>
            <a:chOff x="-2" y="4580656"/>
            <a:chExt cx="7863840" cy="2271166"/>
          </a:xfrm>
        </p:grpSpPr>
        <p:sp>
          <p:nvSpPr>
            <p:cNvPr id="19" name="Rectangle 18"/>
            <p:cNvSpPr/>
            <p:nvPr/>
          </p:nvSpPr>
          <p:spPr>
            <a:xfrm>
              <a:off x="-2" y="4580656"/>
              <a:ext cx="7863840" cy="2271166"/>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15" name="Rectangle 14"/>
            <p:cNvSpPr/>
            <p:nvPr/>
          </p:nvSpPr>
          <p:spPr>
            <a:xfrm>
              <a:off x="-1" y="4661604"/>
              <a:ext cx="6728124" cy="646331"/>
            </a:xfrm>
            <a:prstGeom prst="rect">
              <a:avLst/>
            </a:prstGeom>
          </p:spPr>
          <p:txBody>
            <a:bodyPr wrap="none">
              <a:spAutoFit/>
            </a:bodyPr>
            <a:lstStyle/>
            <a:p>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Dynamic Modulus Prediction</a:t>
              </a:r>
            </a:p>
          </p:txBody>
        </p:sp>
      </p:grpSp>
      <p:sp>
        <p:nvSpPr>
          <p:cNvPr id="16" name="Rectangle 15"/>
          <p:cNvSpPr/>
          <p:nvPr/>
        </p:nvSpPr>
        <p:spPr>
          <a:xfrm>
            <a:off x="-1" y="5618378"/>
            <a:ext cx="7040710" cy="646331"/>
          </a:xfrm>
          <a:prstGeom prst="rect">
            <a:avLst/>
          </a:prstGeom>
        </p:spPr>
        <p:txBody>
          <a:bodyPr wrap="none">
            <a:spAutoFit/>
          </a:bodyPr>
          <a:lstStyle/>
          <a:p>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Pavement Loading User Guide</a:t>
            </a:r>
          </a:p>
        </p:txBody>
      </p:sp>
      <p:sp>
        <p:nvSpPr>
          <p:cNvPr id="17" name="Rectangle 16"/>
          <p:cNvSpPr/>
          <p:nvPr/>
        </p:nvSpPr>
        <p:spPr>
          <a:xfrm>
            <a:off x="-2" y="6131827"/>
            <a:ext cx="2116285" cy="646331"/>
          </a:xfrm>
          <a:prstGeom prst="rect">
            <a:avLst/>
          </a:prstGeom>
        </p:spPr>
        <p:txBody>
          <a:bodyPr wrap="none">
            <a:spAutoFit/>
          </a:bodyPr>
          <a:lstStyle/>
          <a:p>
            <a:r>
              <a:rPr lang="en-US" sz="3600" b="1" spc="50" dirty="0" err="1">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InfoPave</a:t>
            </a:r>
            <a:endPar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360425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righ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Carlos\Stantec\!_LTPP Communications\North Central\27 - Minnesota\Images\Strategic Analysis Pl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1033"/>
            <a:ext cx="12211050" cy="68707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928" y="-137122"/>
            <a:ext cx="8961072" cy="2554545"/>
          </a:xfrm>
          <a:prstGeom prst="rect">
            <a:avLst/>
          </a:prstGeom>
        </p:spPr>
        <p:txBody>
          <a:bodyPr wrap="square">
            <a:spAutoFit/>
          </a:bodyPr>
          <a:lstStyle/>
          <a:p>
            <a:r>
              <a:rPr lang="en-CA" sz="8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Strategic Analysis Plan</a:t>
            </a:r>
          </a:p>
        </p:txBody>
      </p:sp>
      <p:grpSp>
        <p:nvGrpSpPr>
          <p:cNvPr id="2" name="Group 1"/>
          <p:cNvGrpSpPr/>
          <p:nvPr/>
        </p:nvGrpSpPr>
        <p:grpSpPr>
          <a:xfrm>
            <a:off x="1280160" y="3927121"/>
            <a:ext cx="7863840" cy="2377440"/>
            <a:chOff x="-2" y="2495007"/>
            <a:chExt cx="7863840" cy="2377440"/>
          </a:xfrm>
        </p:grpSpPr>
        <p:sp>
          <p:nvSpPr>
            <p:cNvPr id="5" name="Rectangle 4"/>
            <p:cNvSpPr/>
            <p:nvPr/>
          </p:nvSpPr>
          <p:spPr>
            <a:xfrm>
              <a:off x="-2" y="2495007"/>
              <a:ext cx="7863840" cy="2377440"/>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r"/>
              <a:endParaRPr lang="en-CA"/>
            </a:p>
          </p:txBody>
        </p:sp>
        <p:sp>
          <p:nvSpPr>
            <p:cNvPr id="6" name="Rectangle 5"/>
            <p:cNvSpPr/>
            <p:nvPr/>
          </p:nvSpPr>
          <p:spPr>
            <a:xfrm>
              <a:off x="2223648" y="2520362"/>
              <a:ext cx="5639685" cy="646331"/>
            </a:xfrm>
            <a:prstGeom prst="rect">
              <a:avLst/>
            </a:prstGeom>
          </p:spPr>
          <p:txBody>
            <a:bodyPr wrap="none">
              <a:spAutoFit/>
            </a:bodyPr>
            <a:lstStyle/>
            <a:p>
              <a:pPr algn="r"/>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Guides Analysis Efforts</a:t>
              </a:r>
              <a:endParaRPr lang="en-CA"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7" name="Rectangle 6"/>
          <p:cNvSpPr/>
          <p:nvPr/>
        </p:nvSpPr>
        <p:spPr>
          <a:xfrm>
            <a:off x="1522555" y="5019711"/>
            <a:ext cx="7621445" cy="646331"/>
          </a:xfrm>
          <a:prstGeom prst="rect">
            <a:avLst/>
          </a:prstGeom>
        </p:spPr>
        <p:txBody>
          <a:bodyPr wrap="none">
            <a:spAutoFit/>
          </a:bodyPr>
          <a:lstStyle/>
          <a:p>
            <a:pPr algn="r"/>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FHWA</a:t>
            </a:r>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 </a:t>
            </a:r>
            <a:r>
              <a:rPr lang="en-US" sz="3600" b="1" spc="50" dirty="0" err="1">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NCHRP</a:t>
            </a:r>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 </a:t>
            </a:r>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or Pooled Funds</a:t>
            </a:r>
            <a:endParaRPr lang="en-CA"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8" name="Rectangle 7"/>
          <p:cNvSpPr/>
          <p:nvPr/>
        </p:nvSpPr>
        <p:spPr>
          <a:xfrm>
            <a:off x="2728461" y="4474980"/>
            <a:ext cx="6415539" cy="646331"/>
          </a:xfrm>
          <a:prstGeom prst="rect">
            <a:avLst/>
          </a:prstGeom>
        </p:spPr>
        <p:txBody>
          <a:bodyPr wrap="none">
            <a:spAutoFit/>
          </a:bodyPr>
          <a:lstStyle/>
          <a:p>
            <a:pPr algn="r"/>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Categorized </a:t>
            </a:r>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by </a:t>
            </a:r>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Objectives</a:t>
            </a:r>
            <a:endParaRPr lang="en-CA"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1325457" y="5550760"/>
            <a:ext cx="7818038" cy="646331"/>
          </a:xfrm>
          <a:prstGeom prst="rect">
            <a:avLst/>
          </a:prstGeom>
        </p:spPr>
        <p:txBody>
          <a:bodyPr wrap="none">
            <a:spAutoFit/>
          </a:bodyPr>
          <a:lstStyle/>
          <a:p>
            <a:pPr algn="r"/>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Interactive Interface – </a:t>
            </a:r>
            <a:r>
              <a:rPr lang="en-US" sz="3600" b="1" spc="50" dirty="0" err="1"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InfoPave</a:t>
            </a:r>
            <a:endParaRPr lang="en-CA"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34716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920269" y="1791325"/>
            <a:ext cx="5760657" cy="1446550"/>
          </a:xfrm>
          <a:prstGeom prst="rect">
            <a:avLst/>
          </a:prstGeom>
        </p:spPr>
        <p:txBody>
          <a:bodyPr wrap="square" anchor="ctr">
            <a:spAutoFit/>
          </a:bodyPr>
          <a:lstStyle/>
          <a:p>
            <a:pPr algn="ctr"/>
            <a:r>
              <a:rPr lang="en-US" sz="8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Our Team</a:t>
            </a:r>
            <a:endParaRPr lang="en-CA" sz="8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3" name="Rectangle 2"/>
          <p:cNvSpPr/>
          <p:nvPr/>
        </p:nvSpPr>
        <p:spPr>
          <a:xfrm>
            <a:off x="1783080" y="1143000"/>
            <a:ext cx="91440" cy="2743200"/>
          </a:xfrm>
          <a:prstGeom prst="rect">
            <a:avLst/>
          </a:prstGeom>
          <a:solidFill>
            <a:srgbClr val="FEFCFC"/>
          </a:solidFill>
          <a:ln>
            <a:noFill/>
          </a:ln>
          <a:effectLst>
            <a:innerShdw blurRad="50927" dist="38100" dir="135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5" name="Picture 2" descr="N:\Carlos\Stantec\!_LTPP Communications\North Central\27 - Minnesota\Images\LTPP Logo - R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786" y="5381623"/>
            <a:ext cx="2743200" cy="1333882"/>
          </a:xfrm>
          <a:prstGeom prst="rect">
            <a:avLst/>
          </a:prstGeom>
          <a:noFill/>
          <a:ln>
            <a:noFill/>
          </a:ln>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5279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Carlos\Stantec\!_LTPP Communications\North Central\27 - Minnesota\Images\drums-in-wareh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2" y="0"/>
            <a:ext cx="10344152" cy="68637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928" y="902"/>
            <a:ext cx="8961072" cy="3785652"/>
          </a:xfrm>
          <a:prstGeom prst="rect">
            <a:avLst/>
          </a:prstGeom>
        </p:spPr>
        <p:txBody>
          <a:bodyPr wrap="square">
            <a:spAutoFit/>
          </a:bodyPr>
          <a:lstStyle/>
          <a:p>
            <a:r>
              <a:rPr lang="en-CA" sz="8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Materials Reference Library</a:t>
            </a:r>
          </a:p>
        </p:txBody>
      </p:sp>
      <p:grpSp>
        <p:nvGrpSpPr>
          <p:cNvPr id="2" name="Group 1"/>
          <p:cNvGrpSpPr/>
          <p:nvPr/>
        </p:nvGrpSpPr>
        <p:grpSpPr>
          <a:xfrm>
            <a:off x="-2" y="3922050"/>
            <a:ext cx="7863840" cy="2377440"/>
            <a:chOff x="-2" y="3910761"/>
            <a:chExt cx="7863840" cy="2377440"/>
          </a:xfrm>
        </p:grpSpPr>
        <p:sp>
          <p:nvSpPr>
            <p:cNvPr id="5" name="Rectangle 4"/>
            <p:cNvSpPr/>
            <p:nvPr/>
          </p:nvSpPr>
          <p:spPr>
            <a:xfrm>
              <a:off x="-2" y="3910761"/>
              <a:ext cx="7863840" cy="2377440"/>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6" name="Rectangle 5"/>
            <p:cNvSpPr/>
            <p:nvPr/>
          </p:nvSpPr>
          <p:spPr>
            <a:xfrm>
              <a:off x="19206" y="3936118"/>
              <a:ext cx="6130204" cy="646331"/>
            </a:xfrm>
            <a:prstGeom prst="rect">
              <a:avLst/>
            </a:prstGeom>
          </p:spPr>
          <p:txBody>
            <a:bodyPr wrap="none">
              <a:spAutoFit/>
            </a:bodyPr>
            <a:lstStyle/>
            <a:p>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Samples </a:t>
              </a:r>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of the </a:t>
              </a:r>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Materials</a:t>
              </a:r>
              <a:endParaRPr lang="en-CA"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7" name="Rectangle 6"/>
          <p:cNvSpPr/>
          <p:nvPr/>
        </p:nvSpPr>
        <p:spPr>
          <a:xfrm>
            <a:off x="19206" y="5014642"/>
            <a:ext cx="6915676" cy="646331"/>
          </a:xfrm>
          <a:prstGeom prst="rect">
            <a:avLst/>
          </a:prstGeom>
        </p:spPr>
        <p:txBody>
          <a:bodyPr wrap="none">
            <a:spAutoFit/>
          </a:bodyPr>
          <a:lstStyle/>
          <a:p>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Cores, Cement, Aggregate…</a:t>
            </a:r>
            <a:endParaRPr lang="en-CA"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8" name="Rectangle 7"/>
          <p:cNvSpPr/>
          <p:nvPr/>
        </p:nvSpPr>
        <p:spPr>
          <a:xfrm>
            <a:off x="19206" y="4469911"/>
            <a:ext cx="6131037" cy="646331"/>
          </a:xfrm>
          <a:prstGeom prst="rect">
            <a:avLst/>
          </a:prstGeom>
        </p:spPr>
        <p:txBody>
          <a:bodyPr wrap="none">
            <a:spAutoFit/>
          </a:bodyPr>
          <a:lstStyle/>
          <a:p>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&gt;</a:t>
            </a:r>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1,000 Tons </a:t>
            </a:r>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of </a:t>
            </a:r>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Materials</a:t>
            </a:r>
            <a:endParaRPr lang="en-CA"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19206" y="5545691"/>
            <a:ext cx="6029086" cy="646331"/>
          </a:xfrm>
          <a:prstGeom prst="rect">
            <a:avLst/>
          </a:prstGeom>
        </p:spPr>
        <p:txBody>
          <a:bodyPr wrap="none">
            <a:spAutoFit/>
          </a:bodyPr>
          <a:lstStyle/>
          <a:p>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Future Research Projects</a:t>
            </a:r>
            <a:endParaRPr lang="en-CA"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296881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Carlos\Stantec\!_LTPP Communications\North Atlantic\23 - Maine\Images\Flower-in-Pavement-Stock-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482" y="0"/>
            <a:ext cx="1371107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928" y="11963"/>
            <a:ext cx="8961072" cy="1323439"/>
          </a:xfrm>
          <a:prstGeom prst="rect">
            <a:avLst/>
          </a:prstGeom>
        </p:spPr>
        <p:txBody>
          <a:bodyPr wrap="square">
            <a:spAutoFit/>
          </a:bodyPr>
          <a:lstStyle/>
          <a:p>
            <a:r>
              <a:rPr lang="en-CA" sz="8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Benefits Grow</a:t>
            </a:r>
            <a:endParaRPr lang="en-CA" sz="8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p:txBody>
      </p:sp>
      <p:grpSp>
        <p:nvGrpSpPr>
          <p:cNvPr id="3" name="Group 2"/>
          <p:cNvGrpSpPr/>
          <p:nvPr/>
        </p:nvGrpSpPr>
        <p:grpSpPr>
          <a:xfrm>
            <a:off x="3102599" y="1610732"/>
            <a:ext cx="4754880" cy="3229212"/>
            <a:chOff x="4139054" y="2075422"/>
            <a:chExt cx="4754880" cy="3229212"/>
          </a:xfrm>
        </p:grpSpPr>
        <p:sp>
          <p:nvSpPr>
            <p:cNvPr id="12" name="Rounded Rectangle 11"/>
            <p:cNvSpPr/>
            <p:nvPr/>
          </p:nvSpPr>
          <p:spPr>
            <a:xfrm>
              <a:off x="4139054" y="2561434"/>
              <a:ext cx="4754880" cy="2743200"/>
            </a:xfrm>
            <a:prstGeom prst="roundRect">
              <a:avLst/>
            </a:prstGeom>
            <a:solidFill>
              <a:srgbClr val="373737"/>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13" name="Rectangle 12"/>
            <p:cNvSpPr/>
            <p:nvPr/>
          </p:nvSpPr>
          <p:spPr>
            <a:xfrm>
              <a:off x="4339785" y="2851288"/>
              <a:ext cx="4456997" cy="2308324"/>
            </a:xfrm>
            <a:prstGeom prst="rect">
              <a:avLst/>
            </a:prstGeom>
          </p:spPr>
          <p:txBody>
            <a:bodyPr wrap="square">
              <a:spAutoFit/>
            </a:bodyPr>
            <a:lstStyle/>
            <a:p>
              <a:r>
                <a:rPr lang="en-US" sz="3600" b="1" cap="all" spc="-150"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Learning</a:t>
              </a:r>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a:t>
              </a:r>
              <a:r>
                <a:rPr lang="en-US" sz="3600" b="1" cap="all" spc="-150"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Testing</a:t>
              </a:r>
              <a:r>
                <a:rPr lang="en-US" sz="3600"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and </a:t>
              </a:r>
              <a:r>
                <a:rPr lang="en-US" sz="3600" b="1" cap="all" spc="-150"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Applying</a:t>
              </a:r>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Findings &amp; Products of </a:t>
              </a:r>
              <a:r>
                <a:rPr lang="en-US" sz="3600" spc="-15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LTPP</a:t>
              </a:r>
              <a:r>
                <a:rPr lang="en-US" sz="3600"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a:t>
              </a:r>
              <a:endParaRPr lang="en-CA" sz="3600" spc="-150" dirty="0">
                <a:solidFill>
                  <a:schemeClr val="bg1"/>
                </a:solidFill>
                <a:latin typeface="Futura Md BT" panose="020B0602020204020303" pitchFamily="34" charset="0"/>
              </a:endParaRPr>
            </a:p>
          </p:txBody>
        </p:sp>
        <p:sp>
          <p:nvSpPr>
            <p:cNvPr id="14" name="TextBox 13"/>
            <p:cNvSpPr txBox="1"/>
            <p:nvPr/>
          </p:nvSpPr>
          <p:spPr>
            <a:xfrm>
              <a:off x="4166914" y="2075422"/>
              <a:ext cx="1463025" cy="1569660"/>
            </a:xfrm>
            <a:prstGeom prst="rect">
              <a:avLst/>
            </a:prstGeom>
            <a:noFill/>
            <a:ln>
              <a:noFill/>
            </a:ln>
          </p:spPr>
          <p:txBody>
            <a:bodyPr wrap="square" rtlCol="0">
              <a:spAutoFit/>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rPr>
                <a:t>“</a:t>
              </a:r>
              <a:endParaRPr lang="en-CA" sz="9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2916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920269" y="1114217"/>
            <a:ext cx="6400730" cy="2800767"/>
          </a:xfrm>
          <a:prstGeom prst="rect">
            <a:avLst/>
          </a:prstGeom>
        </p:spPr>
        <p:txBody>
          <a:bodyPr wrap="square" anchor="ctr">
            <a:spAutoFit/>
          </a:bodyPr>
          <a:lstStyle/>
          <a:p>
            <a:pPr algn="ctr"/>
            <a:r>
              <a:rPr lang="en-US" sz="8800" b="1" spc="50" dirty="0" err="1">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LTPP</a:t>
            </a:r>
            <a:r>
              <a:rPr lang="en-US" sz="88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 </a:t>
            </a:r>
            <a:r>
              <a:rPr lang="en-US" sz="8800" b="1" spc="50" dirty="0" err="1">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InfoPave</a:t>
            </a:r>
            <a:r>
              <a:rPr lang="en-US" sz="88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a:t>
            </a:r>
          </a:p>
        </p:txBody>
      </p:sp>
      <p:sp>
        <p:nvSpPr>
          <p:cNvPr id="5" name="Rectangle 4"/>
          <p:cNvSpPr/>
          <p:nvPr/>
        </p:nvSpPr>
        <p:spPr>
          <a:xfrm>
            <a:off x="1783080" y="1143000"/>
            <a:ext cx="91440" cy="2743200"/>
          </a:xfrm>
          <a:prstGeom prst="rect">
            <a:avLst/>
          </a:prstGeom>
          <a:solidFill>
            <a:srgbClr val="FEFCFC"/>
          </a:solidFill>
          <a:ln>
            <a:noFill/>
          </a:ln>
          <a:effectLst>
            <a:innerShdw blurRad="50927" dist="38100" dir="135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spc="5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endParaRPr>
          </a:p>
        </p:txBody>
      </p:sp>
      <p:pic>
        <p:nvPicPr>
          <p:cNvPr id="6" name="Picture 2" descr="N:\Carlos\Stantec\!_LTPP Communications\North Central\27 - Minnesota\Images\LTPP Logo - R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786" y="5381623"/>
            <a:ext cx="2743200" cy="1333882"/>
          </a:xfrm>
          <a:prstGeom prst="rect">
            <a:avLst/>
          </a:prstGeom>
          <a:noFill/>
          <a:ln>
            <a:noFill/>
          </a:ln>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8392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Carlos\Stantec\!_LTPP Communications\North Central\27 - Minnesota\Images\What_is_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2976" y="-435376"/>
            <a:ext cx="12104175" cy="729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523129" y="5529623"/>
            <a:ext cx="5607424" cy="1323439"/>
          </a:xfrm>
          <a:prstGeom prst="rect">
            <a:avLst/>
          </a:prstGeom>
        </p:spPr>
        <p:txBody>
          <a:bodyPr wrap="square">
            <a:spAutoFit/>
          </a:bodyPr>
          <a:lstStyle/>
          <a:p>
            <a:pPr algn="r"/>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…You Ask</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2" y="4452421"/>
            <a:ext cx="3966152" cy="2194560"/>
            <a:chOff x="-2" y="4845539"/>
            <a:chExt cx="3966152" cy="2194560"/>
          </a:xfrm>
        </p:grpSpPr>
        <p:sp>
          <p:nvSpPr>
            <p:cNvPr id="5" name="Rectangle 4"/>
            <p:cNvSpPr/>
            <p:nvPr/>
          </p:nvSpPr>
          <p:spPr>
            <a:xfrm>
              <a:off x="-2" y="4845539"/>
              <a:ext cx="3966152" cy="2194560"/>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6" name="Rectangle 5"/>
            <p:cNvSpPr/>
            <p:nvPr/>
          </p:nvSpPr>
          <p:spPr>
            <a:xfrm>
              <a:off x="-2" y="4870894"/>
              <a:ext cx="3510448"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Web Interface</a:t>
              </a:r>
              <a:endParaRPr lang="en-CA"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7" name="Rectangle 6"/>
          <p:cNvSpPr/>
          <p:nvPr/>
        </p:nvSpPr>
        <p:spPr>
          <a:xfrm>
            <a:off x="-19238" y="5545011"/>
            <a:ext cx="3068469"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On Demand</a:t>
            </a:r>
            <a:endParaRPr lang="en-CA"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32434" y="5000280"/>
            <a:ext cx="3805850"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Primary Source</a:t>
            </a:r>
            <a:endParaRPr lang="en-CA"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pic>
        <p:nvPicPr>
          <p:cNvPr id="2051" name="Picture 3" descr="N:\Carlos\Stantec\!_LTPP Communications\North Central\27 - Minnesota\Images\InfoPave Logo - R1_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327" y="175950"/>
            <a:ext cx="6263017" cy="1371600"/>
          </a:xfrm>
          <a:prstGeom prst="rect">
            <a:avLst/>
          </a:prstGeom>
          <a:noFill/>
          <a:effectLst>
            <a:glow rad="317500">
              <a:schemeClr val="bg1">
                <a:alpha val="40000"/>
              </a:schemeClr>
            </a:glow>
            <a:innerShdw blurRad="63500" dist="50800" dir="54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6037660"/>
            <a:ext cx="3966150"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Integrated Tools</a:t>
            </a:r>
            <a:endParaRPr lang="en-CA"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287540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left)">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leal\Documents\37 - North Carolina\Images\InfoPave\Home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35914"/>
            <a:ext cx="9848852" cy="680459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118100" y="4797149"/>
            <a:ext cx="4025900" cy="2060851"/>
            <a:chOff x="5118100" y="4797149"/>
            <a:chExt cx="4025900" cy="2060851"/>
          </a:xfrm>
        </p:grpSpPr>
        <p:sp>
          <p:nvSpPr>
            <p:cNvPr id="7" name="Rectangle 6"/>
            <p:cNvSpPr/>
            <p:nvPr/>
          </p:nvSpPr>
          <p:spPr>
            <a:xfrm>
              <a:off x="5118100" y="4835249"/>
              <a:ext cx="4025900" cy="2022751"/>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6" name="Rectangle 5"/>
            <p:cNvSpPr/>
            <p:nvPr/>
          </p:nvSpPr>
          <p:spPr>
            <a:xfrm>
              <a:off x="6676802" y="4797149"/>
              <a:ext cx="2454518" cy="707886"/>
            </a:xfrm>
            <a:prstGeom prst="rect">
              <a:avLst/>
            </a:prstGeom>
          </p:spPr>
          <p:txBody>
            <a:bodyPr wrap="none">
              <a:spAutoFit/>
            </a:bodyPr>
            <a:lstStyle/>
            <a:p>
              <a:pPr algn="r"/>
              <a:r>
                <a:rPr lang="en-US" sz="4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Students</a:t>
              </a:r>
            </a:p>
          </p:txBody>
        </p:sp>
      </p:grpSp>
      <p:sp>
        <p:nvSpPr>
          <p:cNvPr id="4" name="Rectangle 3"/>
          <p:cNvSpPr/>
          <p:nvPr/>
        </p:nvSpPr>
        <p:spPr>
          <a:xfrm>
            <a:off x="5439284" y="6163954"/>
            <a:ext cx="3692036" cy="707886"/>
          </a:xfrm>
          <a:prstGeom prst="rect">
            <a:avLst/>
          </a:prstGeom>
        </p:spPr>
        <p:txBody>
          <a:bodyPr wrap="none">
            <a:spAutoFit/>
          </a:bodyPr>
          <a:lstStyle/>
          <a:p>
            <a:pPr algn="r"/>
            <a:r>
              <a:rPr lang="en-US" sz="4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Professionals</a:t>
            </a:r>
            <a:endParaRPr lang="en-CA" sz="4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5" name="Rectangle 4"/>
          <p:cNvSpPr/>
          <p:nvPr/>
        </p:nvSpPr>
        <p:spPr>
          <a:xfrm>
            <a:off x="5752895" y="5481468"/>
            <a:ext cx="3378425" cy="707886"/>
          </a:xfrm>
          <a:prstGeom prst="rect">
            <a:avLst/>
          </a:prstGeom>
        </p:spPr>
        <p:txBody>
          <a:bodyPr wrap="none">
            <a:spAutoFit/>
          </a:bodyPr>
          <a:lstStyle/>
          <a:p>
            <a:pPr algn="r"/>
            <a:r>
              <a:rPr lang="en-US" sz="4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Researchers</a:t>
            </a:r>
            <a:endParaRPr lang="en-US" sz="32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8" name="Rectangle 7"/>
          <p:cNvSpPr/>
          <p:nvPr/>
        </p:nvSpPr>
        <p:spPr>
          <a:xfrm>
            <a:off x="152399" y="200161"/>
            <a:ext cx="8820151" cy="769441"/>
          </a:xfrm>
          <a:prstGeom prst="rect">
            <a:avLst/>
          </a:prstGeom>
        </p:spPr>
        <p:txBody>
          <a:bodyPr wrap="square">
            <a:spAutoFit/>
          </a:bodyPr>
          <a:lstStyle/>
          <a:p>
            <a:pPr algn="ctr"/>
            <a:r>
              <a:rPr lang="en-US" sz="4400" b="1" cap="all" spc="-150"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ALL </a:t>
            </a:r>
            <a:r>
              <a:rPr lang="en-US" sz="4400" b="1" cap="all" spc="-150"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User Level</a:t>
            </a:r>
          </a:p>
        </p:txBody>
      </p:sp>
      <p:grpSp>
        <p:nvGrpSpPr>
          <p:cNvPr id="9" name="Group 8"/>
          <p:cNvGrpSpPr/>
          <p:nvPr/>
        </p:nvGrpSpPr>
        <p:grpSpPr>
          <a:xfrm>
            <a:off x="-1" y="4026524"/>
            <a:ext cx="2651760" cy="2831476"/>
            <a:chOff x="7131048" y="4835249"/>
            <a:chExt cx="2651760" cy="2831476"/>
          </a:xfrm>
        </p:grpSpPr>
        <p:sp>
          <p:nvSpPr>
            <p:cNvPr id="10" name="Rectangle 9"/>
            <p:cNvSpPr/>
            <p:nvPr/>
          </p:nvSpPr>
          <p:spPr>
            <a:xfrm>
              <a:off x="7131048" y="4835249"/>
              <a:ext cx="2651760" cy="2831476"/>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11" name="Rectangle 10"/>
            <p:cNvSpPr/>
            <p:nvPr/>
          </p:nvSpPr>
          <p:spPr>
            <a:xfrm>
              <a:off x="7131050" y="4911449"/>
              <a:ext cx="1460656" cy="707886"/>
            </a:xfrm>
            <a:prstGeom prst="rect">
              <a:avLst/>
            </a:prstGeom>
          </p:spPr>
          <p:txBody>
            <a:bodyPr wrap="none">
              <a:spAutoFit/>
            </a:bodyPr>
            <a:lstStyle/>
            <a:p>
              <a:r>
                <a:rPr lang="en-US" sz="4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View</a:t>
              </a:r>
            </a:p>
          </p:txBody>
        </p:sp>
      </p:grpSp>
      <p:sp>
        <p:nvSpPr>
          <p:cNvPr id="12" name="Rectangle 11"/>
          <p:cNvSpPr/>
          <p:nvPr/>
        </p:nvSpPr>
        <p:spPr>
          <a:xfrm>
            <a:off x="-1" y="4780039"/>
            <a:ext cx="2589170" cy="707886"/>
          </a:xfrm>
          <a:prstGeom prst="rect">
            <a:avLst/>
          </a:prstGeom>
        </p:spPr>
        <p:txBody>
          <a:bodyPr wrap="none">
            <a:spAutoFit/>
          </a:bodyPr>
          <a:lstStyle/>
          <a:p>
            <a:r>
              <a:rPr lang="en-US" sz="4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Visualize</a:t>
            </a:r>
            <a:endParaRPr lang="en-US" sz="32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13" name="Rectangle 12"/>
          <p:cNvSpPr/>
          <p:nvPr/>
        </p:nvSpPr>
        <p:spPr>
          <a:xfrm>
            <a:off x="-1" y="5466478"/>
            <a:ext cx="1959191" cy="707886"/>
          </a:xfrm>
          <a:prstGeom prst="rect">
            <a:avLst/>
          </a:prstGeom>
        </p:spPr>
        <p:txBody>
          <a:bodyPr wrap="none">
            <a:spAutoFit/>
          </a:bodyPr>
          <a:lstStyle/>
          <a:p>
            <a:r>
              <a:rPr lang="en-US" sz="4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Extract</a:t>
            </a:r>
            <a:endParaRPr lang="en-US" sz="32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14" name="Rectangle 13"/>
          <p:cNvSpPr/>
          <p:nvPr/>
        </p:nvSpPr>
        <p:spPr>
          <a:xfrm>
            <a:off x="1" y="6174364"/>
            <a:ext cx="2089033" cy="707886"/>
          </a:xfrm>
          <a:prstGeom prst="rect">
            <a:avLst/>
          </a:prstGeom>
        </p:spPr>
        <p:txBody>
          <a:bodyPr wrap="none">
            <a:spAutoFit/>
          </a:bodyPr>
          <a:lstStyle/>
          <a:p>
            <a:r>
              <a:rPr lang="en-US" sz="4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Employ</a:t>
            </a:r>
            <a:endParaRPr lang="en-US" sz="32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Tree>
    <p:extLst>
      <p:ext uri="{BB962C8B-B14F-4D97-AF65-F5344CB8AC3E}">
        <p14:creationId xmlns:p14="http://schemas.microsoft.com/office/powerpoint/2010/main" val="294716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righ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grpId="1" nodeType="clickEffect">
                                  <p:stCondLst>
                                    <p:cond delay="0"/>
                                  </p:stCondLst>
                                  <p:childTnLst>
                                    <p:animEffect transition="out" filter="fade">
                                      <p:cBhvr>
                                        <p:cTn id="45" dur="500" tmFilter="0, 0; .2, .5; .8, .5; 1, 0"/>
                                        <p:tgtEl>
                                          <p:spTgt spid="8"/>
                                        </p:tgtEl>
                                      </p:cBhvr>
                                    </p:animEffect>
                                    <p:animScale>
                                      <p:cBhvr>
                                        <p:cTn id="4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8" grpId="1"/>
      <p:bldP spid="12"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Carlos\Stantec\!_LTPP Communications\North Central\27 - Minnesota\Images\magnifying-glas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1029504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9050" y="-86592"/>
            <a:ext cx="9163050" cy="1323439"/>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Search</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19050" y="3832423"/>
            <a:ext cx="7680278" cy="2746231"/>
            <a:chOff x="-19050" y="3832423"/>
            <a:chExt cx="7680278" cy="2746231"/>
          </a:xfrm>
        </p:grpSpPr>
        <p:sp>
          <p:nvSpPr>
            <p:cNvPr id="5" name="Rectangle 4"/>
            <p:cNvSpPr/>
            <p:nvPr/>
          </p:nvSpPr>
          <p:spPr>
            <a:xfrm>
              <a:off x="-19050" y="3832423"/>
              <a:ext cx="7680278" cy="2746231"/>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6" name="Rectangle 5"/>
            <p:cNvSpPr/>
            <p:nvPr/>
          </p:nvSpPr>
          <p:spPr>
            <a:xfrm>
              <a:off x="-19050" y="3857780"/>
              <a:ext cx="7680278" cy="646331"/>
            </a:xfrm>
            <a:prstGeom prst="rect">
              <a:avLst/>
            </a:prstGeom>
          </p:spPr>
          <p:txBody>
            <a:bodyPr wrap="squar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Contextual Search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sym typeface="Wingdings"/>
                </a:rPr>
                <a:t> Google</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7" name="Rectangle 6"/>
          <p:cNvSpPr/>
          <p:nvPr/>
        </p:nvSpPr>
        <p:spPr>
          <a:xfrm>
            <a:off x="-19050" y="4925015"/>
            <a:ext cx="5394524" cy="646331"/>
          </a:xfrm>
          <a:prstGeom prst="rect">
            <a:avLst/>
          </a:prstGeom>
        </p:spPr>
        <p:txBody>
          <a:bodyPr wrap="square">
            <a:spAutoFit/>
          </a:bodyPr>
          <a:lstStyle/>
          <a:p>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Data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Search</a:t>
            </a:r>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 </a:t>
            </a:r>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sym typeface="Wingdings"/>
              </a:rPr>
              <a:t>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sym typeface="Wingdings"/>
              </a:rPr>
              <a:t>Traffic</a:t>
            </a:r>
            <a:endParaRPr lang="en-CA"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19050" y="4380284"/>
            <a:ext cx="8027360" cy="646331"/>
          </a:xfrm>
          <a:prstGeom prst="rect">
            <a:avLst/>
          </a:prstGeom>
        </p:spPr>
        <p:txBody>
          <a:bodyPr wrap="square">
            <a:spAutoFit/>
          </a:bodyPr>
          <a:lstStyle/>
          <a:p>
            <a:r>
              <a:rPr lang="en-US" sz="3600" b="1" spc="-30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Test Section </a:t>
            </a:r>
            <a:r>
              <a:rPr lang="en-US" sz="3600" b="1" spc="-30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Search </a:t>
            </a:r>
            <a:r>
              <a:rPr lang="en-US" sz="3600" b="1" spc="-30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sym typeface="Wingdings"/>
              </a:rPr>
              <a:t> Missouri</a:t>
            </a:r>
            <a:endParaRPr lang="en-CA" sz="3600" b="1" spc="-30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0" name="Rectangle 9"/>
          <p:cNvSpPr/>
          <p:nvPr/>
        </p:nvSpPr>
        <p:spPr>
          <a:xfrm>
            <a:off x="-19050" y="5409819"/>
            <a:ext cx="7680278" cy="646331"/>
          </a:xfrm>
          <a:prstGeom prst="rect">
            <a:avLst/>
          </a:prstGeom>
        </p:spPr>
        <p:txBody>
          <a:bodyPr wrap="squar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Filters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sym typeface="Wingdings"/>
              </a:rPr>
              <a:t>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Data </a:t>
            </a:r>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Classification</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1" name="Rectangle 10"/>
          <p:cNvSpPr/>
          <p:nvPr/>
        </p:nvSpPr>
        <p:spPr>
          <a:xfrm>
            <a:off x="-19050" y="5932323"/>
            <a:ext cx="7680278" cy="646331"/>
          </a:xfrm>
          <a:prstGeom prst="rect">
            <a:avLst/>
          </a:prstGeom>
        </p:spPr>
        <p:txBody>
          <a:bodyPr wrap="square">
            <a:spAutoFit/>
          </a:bodyPr>
          <a:lstStyle/>
          <a:p>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sym typeface="Wingdings"/>
              </a:rPr>
              <a:t>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sym typeface="Wingdings"/>
              </a:rPr>
              <a:t>	 Data Type</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pic>
        <p:nvPicPr>
          <p:cNvPr id="1028" name="Picture 4" descr="N:\Carlos\Stantec\!_LTPP Communications\North Atlantic\10 - Delaware\IP_Images\Search_Filter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91" y="-6"/>
            <a:ext cx="10123795" cy="765609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leal\Documents\29 - Missouri\IP_Images\01_Search_Sections_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2325" y="-746367"/>
            <a:ext cx="15849600" cy="891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8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wipe(down)">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1027"/>
                                        </p:tgtEl>
                                      </p:cBhvr>
                                    </p:animEffect>
                                    <p:set>
                                      <p:cBhvr>
                                        <p:cTn id="22" dur="1" fill="hold">
                                          <p:stCondLst>
                                            <p:cond delay="499"/>
                                          </p:stCondLst>
                                        </p:cTn>
                                        <p:tgtEl>
                                          <p:spTgt spid="10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wipe(down)">
                                      <p:cBhvr>
                                        <p:cTn id="42" dur="500"/>
                                        <p:tgtEl>
                                          <p:spTgt spid="1028"/>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N:\Carlos\Stantec\!_LTPP Communications\North Central\27 - Minnesota\Images\folding-map-3603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725" y="-14202"/>
            <a:ext cx="10308304" cy="68722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9050" y="-90401"/>
            <a:ext cx="10351706" cy="1323439"/>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Map</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19050" y="3832423"/>
            <a:ext cx="7680278" cy="2746231"/>
            <a:chOff x="-19050" y="3832423"/>
            <a:chExt cx="7680278" cy="2746231"/>
          </a:xfrm>
        </p:grpSpPr>
        <p:sp>
          <p:nvSpPr>
            <p:cNvPr id="4" name="Rectangle 3"/>
            <p:cNvSpPr/>
            <p:nvPr/>
          </p:nvSpPr>
          <p:spPr>
            <a:xfrm>
              <a:off x="-19050" y="3832423"/>
              <a:ext cx="7680278" cy="2746231"/>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5" name="Rectangle 4"/>
            <p:cNvSpPr/>
            <p:nvPr/>
          </p:nvSpPr>
          <p:spPr>
            <a:xfrm>
              <a:off x="156" y="3857780"/>
              <a:ext cx="6302879"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Map </a:t>
              </a:r>
              <a:r>
                <a:rPr lang="en-US" sz="3600" b="1" spc="50" dirty="0" err="1"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LTPP</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 </a:t>
              </a:r>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Geographically</a:t>
              </a:r>
            </a:p>
          </p:txBody>
        </p:sp>
      </p:grpSp>
      <p:sp>
        <p:nvSpPr>
          <p:cNvPr id="6" name="Rectangle 5"/>
          <p:cNvSpPr/>
          <p:nvPr/>
        </p:nvSpPr>
        <p:spPr>
          <a:xfrm>
            <a:off x="156" y="4925015"/>
            <a:ext cx="4198585"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Data by Location</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7" name="Rectangle 6"/>
          <p:cNvSpPr/>
          <p:nvPr/>
        </p:nvSpPr>
        <p:spPr>
          <a:xfrm>
            <a:off x="156" y="4380284"/>
            <a:ext cx="6041269"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Test Sections by Location</a:t>
            </a:r>
            <a:endPar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156" y="5409819"/>
            <a:ext cx="4807598"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Zoom, Pan, &amp; Filter</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0" name="Rectangle 9"/>
          <p:cNvSpPr/>
          <p:nvPr/>
        </p:nvSpPr>
        <p:spPr>
          <a:xfrm>
            <a:off x="156" y="5932323"/>
            <a:ext cx="5067413"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Geospatial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Analysis</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pic>
        <p:nvPicPr>
          <p:cNvPr id="3" name="Picture 2" descr="C:\Users\cleal\Documents\29 - Missouri\IP_Images\02_Map_Sections_Location_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492" y="-692901"/>
            <a:ext cx="14630400" cy="8229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leal\Documents\29 - Missouri\IP_Images\03_Map_Data_Location_6-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492" y="-692901"/>
            <a:ext cx="14630400"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cleal\Documents\29 - Missouri\IP_Images\04_Geospatial_Analysis_10-1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5004" y="-797073"/>
            <a:ext cx="15281269"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94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51"/>
                                        </p:tgtEl>
                                        <p:attrNameLst>
                                          <p:attrName>style.visibility</p:attrName>
                                        </p:attrNameLst>
                                      </p:cBhvr>
                                      <p:to>
                                        <p:strVal val="visible"/>
                                      </p:to>
                                    </p:set>
                                    <p:animEffect transition="in" filter="wipe(down)">
                                      <p:cBhvr>
                                        <p:cTn id="32" dur="500"/>
                                        <p:tgtEl>
                                          <p:spTgt spid="205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2051"/>
                                        </p:tgtEl>
                                      </p:cBhvr>
                                    </p:animEffect>
                                    <p:set>
                                      <p:cBhvr>
                                        <p:cTn id="37" dur="1" fill="hold">
                                          <p:stCondLst>
                                            <p:cond delay="499"/>
                                          </p:stCondLst>
                                        </p:cTn>
                                        <p:tgtEl>
                                          <p:spTgt spid="205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nodeType="clickEffect">
                                  <p:stCondLst>
                                    <p:cond delay="0"/>
                                  </p:stCondLst>
                                  <p:childTnLst>
                                    <p:animEffect transition="out" filter="wipe(down)">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Carlos\Stantec\!_LTPP Communications\North Central\27 - Minnesota\Images\hard-drive-607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23" y="-15289"/>
            <a:ext cx="10309933" cy="68732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82928" y="-16351"/>
            <a:ext cx="2762250" cy="1323439"/>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Data</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19050" y="3832423"/>
            <a:ext cx="7680278" cy="2746231"/>
            <a:chOff x="-19050" y="3832423"/>
            <a:chExt cx="7680278" cy="2746231"/>
          </a:xfrm>
        </p:grpSpPr>
        <p:sp>
          <p:nvSpPr>
            <p:cNvPr id="4" name="Rectangle 3"/>
            <p:cNvSpPr/>
            <p:nvPr/>
          </p:nvSpPr>
          <p:spPr>
            <a:xfrm>
              <a:off x="-19050" y="3832423"/>
              <a:ext cx="7680278" cy="2746231"/>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5" name="Rectangle 4"/>
            <p:cNvSpPr/>
            <p:nvPr/>
          </p:nvSpPr>
          <p:spPr>
            <a:xfrm>
              <a:off x="156" y="3857780"/>
              <a:ext cx="6715300"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Data Selection &amp; Download</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6" name="Rectangle 5"/>
          <p:cNvSpPr/>
          <p:nvPr/>
        </p:nvSpPr>
        <p:spPr>
          <a:xfrm>
            <a:off x="156" y="4925015"/>
            <a:ext cx="6226256"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Section Summary Reports</a:t>
            </a:r>
            <a:endParaRPr lang="en-CA"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7" name="Rectangle 6"/>
          <p:cNvSpPr/>
          <p:nvPr/>
        </p:nvSpPr>
        <p:spPr>
          <a:xfrm>
            <a:off x="156" y="4380284"/>
            <a:ext cx="5256567"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Visual Data Selection</a:t>
            </a:r>
            <a:endPar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156" y="5409819"/>
            <a:ext cx="3583032"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Ancillary Data</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0" name="Rectangle 9"/>
          <p:cNvSpPr/>
          <p:nvPr/>
        </p:nvSpPr>
        <p:spPr>
          <a:xfrm>
            <a:off x="156" y="5932323"/>
            <a:ext cx="6392327"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Table Export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&amp; SQL Export</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pic>
        <p:nvPicPr>
          <p:cNvPr id="3074" name="Picture 2" descr="N:\Carlos\Stantec\!_LTPP Communications\North Atlantic\10 - Delaware\IP_Images\Visual_Downloa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73" y="-722083"/>
            <a:ext cx="9865175" cy="7892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cleal\Documents\29 - Missouri\IP_Images\05_Section_Summary_Report_6-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657" y="-594213"/>
            <a:ext cx="13411200"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23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nodeType="clickEffect">
                                  <p:stCondLst>
                                    <p:cond delay="0"/>
                                  </p:stCondLst>
                                  <p:childTnLst>
                                    <p:animEffect transition="out" filter="wipe(down)">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Carlos\Stantec\!_LTPP Communications\North Central\27 - Minnesota\Images\analysis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09706" cy="68972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82927" y="-2652"/>
            <a:ext cx="4846267" cy="1323439"/>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Analysis</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19050" y="4729026"/>
            <a:ext cx="7680278" cy="1280160"/>
            <a:chOff x="-19050" y="4729026"/>
            <a:chExt cx="7680278" cy="1280160"/>
          </a:xfrm>
        </p:grpSpPr>
        <p:sp>
          <p:nvSpPr>
            <p:cNvPr id="4" name="Rectangle 3"/>
            <p:cNvSpPr/>
            <p:nvPr/>
          </p:nvSpPr>
          <p:spPr>
            <a:xfrm>
              <a:off x="-19050" y="4729026"/>
              <a:ext cx="7680278" cy="1280160"/>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5" name="Rectangle 4"/>
            <p:cNvSpPr/>
            <p:nvPr/>
          </p:nvSpPr>
          <p:spPr>
            <a:xfrm>
              <a:off x="156" y="4754383"/>
              <a:ext cx="7385355"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Interactive Data Analysis Plan</a:t>
              </a:r>
              <a:endParaRPr lang="en-CA"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7" name="Rectangle 6"/>
          <p:cNvSpPr/>
          <p:nvPr/>
        </p:nvSpPr>
        <p:spPr>
          <a:xfrm>
            <a:off x="156" y="5276887"/>
            <a:ext cx="5414687" cy="646331"/>
          </a:xfrm>
          <a:prstGeom prst="rect">
            <a:avLst/>
          </a:prstGeom>
        </p:spPr>
        <p:txBody>
          <a:bodyPr wrap="none">
            <a:spAutoFit/>
          </a:bodyPr>
          <a:lstStyle/>
          <a:p>
            <a:r>
              <a:rPr lang="en-US" sz="3600" b="1" spc="50" dirty="0" err="1">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LTPP</a:t>
            </a:r>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 Research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Matrix</a:t>
            </a:r>
            <a:endParaRPr lang="en-CA"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pic>
        <p:nvPicPr>
          <p:cNvPr id="5122" name="Picture 2" descr="C:\Users\cleal\Documents\37 - North Carolina\Images\InfoPave\AnalysisPla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2043" y="-2652"/>
            <a:ext cx="14335648" cy="749329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N:\Carlos\Stantec\!_LTPP Communications\North Atlantic\10 - Delaware\IP_Images\Research_Matri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51" y="-754953"/>
            <a:ext cx="10306063" cy="824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1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5122"/>
                                        </p:tgtEl>
                                        <p:attrNameLst>
                                          <p:attrName>ppt_x</p:attrName>
                                        </p:attrNameLst>
                                      </p:cBhvr>
                                      <p:tavLst>
                                        <p:tav tm="0">
                                          <p:val>
                                            <p:strVal val="ppt_x"/>
                                          </p:val>
                                        </p:tav>
                                        <p:tav tm="100000">
                                          <p:val>
                                            <p:strVal val="ppt_x"/>
                                          </p:val>
                                        </p:tav>
                                      </p:tavLst>
                                    </p:anim>
                                    <p:anim calcmode="lin" valueType="num">
                                      <p:cBhvr additive="base">
                                        <p:cTn id="16" dur="500"/>
                                        <p:tgtEl>
                                          <p:spTgt spid="5122"/>
                                        </p:tgtEl>
                                        <p:attrNameLst>
                                          <p:attrName>ppt_y</p:attrName>
                                        </p:attrNameLst>
                                      </p:cBhvr>
                                      <p:tavLst>
                                        <p:tav tm="0">
                                          <p:val>
                                            <p:strVal val="ppt_y"/>
                                          </p:val>
                                        </p:tav>
                                        <p:tav tm="100000">
                                          <p:val>
                                            <p:strVal val="1+ppt_h/2"/>
                                          </p:val>
                                        </p:tav>
                                      </p:tavLst>
                                    </p:anim>
                                    <p:set>
                                      <p:cBhvr>
                                        <p:cTn id="17" dur="1" fill="hold">
                                          <p:stCondLst>
                                            <p:cond delay="499"/>
                                          </p:stCondLst>
                                        </p:cTn>
                                        <p:tgtEl>
                                          <p:spTgt spid="51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99"/>
                                        </p:tgtEl>
                                        <p:attrNameLst>
                                          <p:attrName>style.visibility</p:attrName>
                                        </p:attrNameLst>
                                      </p:cBhvr>
                                      <p:to>
                                        <p:strVal val="visible"/>
                                      </p:to>
                                    </p:set>
                                    <p:animEffect transition="in" filter="wipe(down)">
                                      <p:cBhvr>
                                        <p:cTn id="27" dur="500"/>
                                        <p:tgtEl>
                                          <p:spTgt spid="409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Carlos\Stantec\!_LTPP Communications\North Central\27 - Minnesota\Images\eye-3219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4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82928" y="-137122"/>
            <a:ext cx="8595266" cy="1323439"/>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Visualization</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19050" y="3832423"/>
            <a:ext cx="7680278" cy="2746231"/>
            <a:chOff x="-19050" y="3832423"/>
            <a:chExt cx="7680278" cy="2746231"/>
          </a:xfrm>
        </p:grpSpPr>
        <p:sp>
          <p:nvSpPr>
            <p:cNvPr id="4" name="Rectangle 3"/>
            <p:cNvSpPr/>
            <p:nvPr/>
          </p:nvSpPr>
          <p:spPr>
            <a:xfrm>
              <a:off x="-19050" y="3832423"/>
              <a:ext cx="7680278" cy="2746231"/>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5" name="Rectangle 4"/>
            <p:cNvSpPr/>
            <p:nvPr/>
          </p:nvSpPr>
          <p:spPr>
            <a:xfrm>
              <a:off x="156" y="3857780"/>
              <a:ext cx="4392549"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Section Timelines</a:t>
              </a:r>
              <a:endParaRPr lang="en-CA"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6" name="Rectangle 5"/>
          <p:cNvSpPr/>
          <p:nvPr/>
        </p:nvSpPr>
        <p:spPr>
          <a:xfrm>
            <a:off x="156" y="4925015"/>
            <a:ext cx="7563289"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Manual Distress Survey Viewer</a:t>
            </a:r>
            <a:endParaRPr lang="en-CA"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7" name="Rectangle 6"/>
          <p:cNvSpPr/>
          <p:nvPr/>
        </p:nvSpPr>
        <p:spPr>
          <a:xfrm>
            <a:off x="156" y="4380284"/>
            <a:ext cx="7705379"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Pavement Cross-Section Viewer</a:t>
            </a:r>
            <a:endParaRPr lang="en-CA"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156" y="5409819"/>
            <a:ext cx="4543231"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Inspection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Videos</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0" name="Rectangle 9"/>
          <p:cNvSpPr/>
          <p:nvPr/>
        </p:nvSpPr>
        <p:spPr>
          <a:xfrm>
            <a:off x="156" y="5932323"/>
            <a:ext cx="6075702"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Distress Maps &amp; Images </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pic>
        <p:nvPicPr>
          <p:cNvPr id="12" name="Picture 2" descr="C:\Users\cleal\Documents\29 - Missouri\IP_Images\06_Section_Timeline_2-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4793" y="-735610"/>
            <a:ext cx="15849600" cy="89154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leal\Documents\29 - Missouri\IP_Images\07_Cross_Section_5-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4793" y="-735610"/>
            <a:ext cx="15849600" cy="8915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cleal\Documents\29 - Missouri\IP_Images\08_MDS_Viewer_8-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4793" y="-735610"/>
            <a:ext cx="15849600" cy="891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73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99"/>
                                        </p:tgtEl>
                                        <p:attrNameLst>
                                          <p:attrName>style.visibility</p:attrName>
                                        </p:attrNameLst>
                                      </p:cBhvr>
                                      <p:to>
                                        <p:strVal val="visible"/>
                                      </p:to>
                                    </p:set>
                                    <p:animEffect transition="in" filter="wipe(down)">
                                      <p:cBhvr>
                                        <p:cTn id="27" dur="500"/>
                                        <p:tgtEl>
                                          <p:spTgt spid="409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500"/>
                                        <p:tgtEl>
                                          <p:spTgt spid="4099"/>
                                        </p:tgtEl>
                                      </p:cBhvr>
                                    </p:animEffect>
                                    <p:set>
                                      <p:cBhvr>
                                        <p:cTn id="32" dur="1" fill="hold">
                                          <p:stCondLst>
                                            <p:cond delay="499"/>
                                          </p:stCondLst>
                                        </p:cTn>
                                        <p:tgtEl>
                                          <p:spTgt spid="409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100"/>
                                        </p:tgtEl>
                                        <p:attrNameLst>
                                          <p:attrName>style.visibility</p:attrName>
                                        </p:attrNameLst>
                                      </p:cBhvr>
                                      <p:to>
                                        <p:strVal val="visible"/>
                                      </p:to>
                                    </p:set>
                                    <p:animEffect transition="in" filter="wipe(down)">
                                      <p:cBhvr>
                                        <p:cTn id="42" dur="500"/>
                                        <p:tgtEl>
                                          <p:spTgt spid="410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nodeType="clickEffect">
                                  <p:stCondLst>
                                    <p:cond delay="0"/>
                                  </p:stCondLst>
                                  <p:childTnLst>
                                    <p:animEffect transition="out" filter="wipe(down)">
                                      <p:cBhvr>
                                        <p:cTn id="46" dur="500"/>
                                        <p:tgtEl>
                                          <p:spTgt spid="4100"/>
                                        </p:tgtEl>
                                      </p:cBhvr>
                                    </p:animEffect>
                                    <p:set>
                                      <p:cBhvr>
                                        <p:cTn id="47" dur="1" fill="hold">
                                          <p:stCondLst>
                                            <p:cond delay="499"/>
                                          </p:stCondLst>
                                        </p:cTn>
                                        <p:tgtEl>
                                          <p:spTgt spid="410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0415" y="1965976"/>
            <a:ext cx="3733800" cy="769441"/>
          </a:xfrm>
          <a:prstGeom prst="rect">
            <a:avLst/>
          </a:prstGeom>
        </p:spPr>
        <p:txBody>
          <a:bodyPr wrap="square">
            <a:spAutoFit/>
          </a:bodyPr>
          <a:lstStyle/>
          <a:p>
            <a:r>
              <a:rPr lang="en-CA" sz="4400" b="1" dirty="0" smtClean="0">
                <a:solidFill>
                  <a:schemeClr val="tx1">
                    <a:lumMod val="75000"/>
                    <a:lumOff val="25000"/>
                  </a:schemeClr>
                </a:solidFill>
                <a:effectLst>
                  <a:outerShdw blurRad="50800" dist="38100" dir="10800000" algn="r" rotWithShape="0">
                    <a:prstClr val="black">
                      <a:alpha val="40000"/>
                    </a:prstClr>
                  </a:outerShdw>
                </a:effectLst>
                <a:latin typeface="Futura Md BT" panose="020B0602020204020303" pitchFamily="34" charset="0"/>
              </a:rPr>
              <a:t>Gabe Cimini</a:t>
            </a:r>
            <a:endParaRPr lang="en-CA" sz="4400" b="1" dirty="0">
              <a:solidFill>
                <a:schemeClr val="tx1">
                  <a:lumMod val="75000"/>
                  <a:lumOff val="25000"/>
                </a:schemeClr>
              </a:solidFill>
              <a:effectLst>
                <a:outerShdw blurRad="50800" dist="38100" dir="10800000" algn="r" rotWithShape="0">
                  <a:prstClr val="black">
                    <a:alpha val="40000"/>
                  </a:prstClr>
                </a:outerShdw>
              </a:effectLst>
              <a:latin typeface="Futura Md BT" panose="020B0602020204020303" pitchFamily="34" charset="0"/>
            </a:endParaRPr>
          </a:p>
        </p:txBody>
      </p:sp>
      <p:cxnSp>
        <p:nvCxnSpPr>
          <p:cNvPr id="11" name="Straight Connector 10"/>
          <p:cNvCxnSpPr/>
          <p:nvPr/>
        </p:nvCxnSpPr>
        <p:spPr>
          <a:xfrm flipH="1">
            <a:off x="2743200" y="2971800"/>
            <a:ext cx="5486400" cy="0"/>
          </a:xfrm>
          <a:prstGeom prst="line">
            <a:avLst/>
          </a:prstGeom>
          <a:ln>
            <a:solidFill>
              <a:schemeClr val="tx1">
                <a:lumMod val="50000"/>
                <a:lumOff val="50000"/>
              </a:schemeClr>
            </a:solidFill>
          </a:ln>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pic>
        <p:nvPicPr>
          <p:cNvPr id="5122" name="Picture 2" descr="N:\Carlos\Stantec\!_LTPP Communications\North Central\27 - Minnesota\Images\51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7536" y="3154682"/>
            <a:ext cx="3915337" cy="13715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98932" y="2606675"/>
            <a:ext cx="2328651" cy="369332"/>
          </a:xfrm>
          <a:prstGeom prst="rect">
            <a:avLst/>
          </a:prstGeom>
        </p:spPr>
        <p:txBody>
          <a:bodyPr wrap="none">
            <a:spAutoFit/>
          </a:bodyPr>
          <a:lstStyle/>
          <a:p>
            <a:r>
              <a:rPr lang="en-US" dirty="0" smtClean="0">
                <a:solidFill>
                  <a:schemeClr val="tx1">
                    <a:lumMod val="75000"/>
                    <a:lumOff val="25000"/>
                  </a:schemeClr>
                </a:solidFill>
                <a:latin typeface="Futura Md BT" panose="020B0602020204020303" pitchFamily="34" charset="0"/>
              </a:rPr>
              <a:t>PROJECT MANAGER</a:t>
            </a:r>
            <a:endParaRPr lang="en-CA" dirty="0">
              <a:solidFill>
                <a:schemeClr val="tx1">
                  <a:lumMod val="75000"/>
                  <a:lumOff val="25000"/>
                </a:schemeClr>
              </a:solidFill>
              <a:latin typeface="Futura Md BT" panose="020B0602020204020303" pitchFamily="34" charset="0"/>
            </a:endParaRPr>
          </a:p>
        </p:txBody>
      </p:sp>
      <p:sp>
        <p:nvSpPr>
          <p:cNvPr id="6" name="Rectangle 5"/>
          <p:cNvSpPr/>
          <p:nvPr/>
        </p:nvSpPr>
        <p:spPr>
          <a:xfrm>
            <a:off x="3200415" y="4431268"/>
            <a:ext cx="4972836" cy="369332"/>
          </a:xfrm>
          <a:prstGeom prst="rect">
            <a:avLst/>
          </a:prstGeom>
        </p:spPr>
        <p:txBody>
          <a:bodyPr wrap="none">
            <a:spAutoFit/>
          </a:bodyPr>
          <a:lstStyle/>
          <a:p>
            <a:r>
              <a:rPr lang="en-US" dirty="0" smtClean="0">
                <a:solidFill>
                  <a:schemeClr val="tx1">
                    <a:lumMod val="75000"/>
                    <a:lumOff val="25000"/>
                  </a:schemeClr>
                </a:solidFill>
                <a:latin typeface="Futura Md BT" panose="020B0602020204020303" pitchFamily="34" charset="0"/>
              </a:rPr>
              <a:t>NORTH CENTRAL REGIONAL CONTRACTOR</a:t>
            </a:r>
            <a:endParaRPr lang="en-CA" dirty="0">
              <a:solidFill>
                <a:schemeClr val="tx1">
                  <a:lumMod val="75000"/>
                  <a:lumOff val="25000"/>
                </a:schemeClr>
              </a:solidFill>
              <a:latin typeface="Futura Md BT" panose="020B0602020204020303" pitchFamily="34" charset="0"/>
            </a:endParaRPr>
          </a:p>
        </p:txBody>
      </p:sp>
      <p:pic>
        <p:nvPicPr>
          <p:cNvPr id="9" name="Picture 2" descr="N:\Carlos\Stantec\!_LTPP Communications\North Central\27 - Minnesota\Images\LTPP Logo - R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86" y="123823"/>
            <a:ext cx="2743200" cy="1333882"/>
          </a:xfrm>
          <a:prstGeom prst="rect">
            <a:avLst/>
          </a:prstGeom>
          <a:noFill/>
          <a:ln>
            <a:noFill/>
          </a:ln>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85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N:\Carlos\Stantec\!_LTPP Communications\North Central\27 - Minnesota\Images\tools-6256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516"/>
            <a:ext cx="10305600" cy="68574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82928" y="18155"/>
            <a:ext cx="3291804" cy="1323439"/>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Tools</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19050" y="3832423"/>
            <a:ext cx="7680278" cy="2746231"/>
            <a:chOff x="-19050" y="3832423"/>
            <a:chExt cx="7680278" cy="2746231"/>
          </a:xfrm>
        </p:grpSpPr>
        <p:sp>
          <p:nvSpPr>
            <p:cNvPr id="4" name="Rectangle 3"/>
            <p:cNvSpPr/>
            <p:nvPr/>
          </p:nvSpPr>
          <p:spPr>
            <a:xfrm>
              <a:off x="-19050" y="3832423"/>
              <a:ext cx="7680278" cy="2746231"/>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5" name="Rectangle 4"/>
            <p:cNvSpPr/>
            <p:nvPr/>
          </p:nvSpPr>
          <p:spPr>
            <a:xfrm>
              <a:off x="156" y="3857780"/>
              <a:ext cx="3526478" cy="646331"/>
            </a:xfrm>
            <a:prstGeom prst="rect">
              <a:avLst/>
            </a:prstGeom>
          </p:spPr>
          <p:txBody>
            <a:bodyPr wrap="none">
              <a:spAutoFit/>
            </a:bodyPr>
            <a:lstStyle/>
            <a:p>
              <a:r>
                <a:rPr lang="en-US" sz="3600" b="1" spc="50" dirty="0" err="1">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LTPP</a:t>
              </a:r>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Software</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6" name="Rectangle 5"/>
          <p:cNvSpPr/>
          <p:nvPr/>
        </p:nvSpPr>
        <p:spPr>
          <a:xfrm>
            <a:off x="156" y="4925015"/>
            <a:ext cx="5602816" cy="646331"/>
          </a:xfrm>
          <a:prstGeom prst="rect">
            <a:avLst/>
          </a:prstGeom>
        </p:spPr>
        <p:txBody>
          <a:bodyPr wrap="none">
            <a:spAutoFit/>
          </a:bodyPr>
          <a:lstStyle/>
          <a:p>
            <a:r>
              <a:rPr lang="en-US" sz="3600" b="1" spc="50" dirty="0" err="1">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FWD</a:t>
            </a:r>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 Calibration Video</a:t>
            </a:r>
          </a:p>
        </p:txBody>
      </p:sp>
      <p:sp>
        <p:nvSpPr>
          <p:cNvPr id="7" name="Rectangle 6"/>
          <p:cNvSpPr/>
          <p:nvPr/>
        </p:nvSpPr>
        <p:spPr>
          <a:xfrm>
            <a:off x="156" y="4380284"/>
            <a:ext cx="3579826" cy="646331"/>
          </a:xfrm>
          <a:prstGeom prst="rect">
            <a:avLst/>
          </a:prstGeom>
        </p:spPr>
        <p:txBody>
          <a:bodyPr wrap="none">
            <a:spAutoFit/>
          </a:bodyPr>
          <a:lstStyle/>
          <a:p>
            <a:r>
              <a:rPr lang="en-US" sz="3600" b="1" spc="50" dirty="0" err="1">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MEPDG</a:t>
            </a:r>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 Inputs</a:t>
            </a:r>
          </a:p>
        </p:txBody>
      </p:sp>
      <p:sp>
        <p:nvSpPr>
          <p:cNvPr id="9" name="Rectangle 8"/>
          <p:cNvSpPr/>
          <p:nvPr/>
        </p:nvSpPr>
        <p:spPr>
          <a:xfrm>
            <a:off x="156" y="5409819"/>
            <a:ext cx="7590539"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Distress </a:t>
            </a:r>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Identification Manual</a:t>
            </a:r>
          </a:p>
        </p:txBody>
      </p:sp>
      <p:sp>
        <p:nvSpPr>
          <p:cNvPr id="10" name="Rectangle 9"/>
          <p:cNvSpPr/>
          <p:nvPr/>
        </p:nvSpPr>
        <p:spPr>
          <a:xfrm>
            <a:off x="156" y="5932323"/>
            <a:ext cx="4308102" cy="646331"/>
          </a:xfrm>
          <a:prstGeom prst="rect">
            <a:avLst/>
          </a:prstGeom>
        </p:spPr>
        <p:txBody>
          <a:bodyPr wrap="none">
            <a:spAutoFit/>
          </a:bodyPr>
          <a:lstStyle/>
          <a:p>
            <a:r>
              <a:rPr lang="en-US" sz="3600" b="1" spc="-20" dirty="0" err="1"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InfoPave</a:t>
            </a:r>
            <a:r>
              <a:rPr lang="en-US" sz="3600" b="1" spc="-2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 </a:t>
            </a:r>
            <a:r>
              <a:rPr lang="en-US" sz="3600" b="1" spc="-2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Mobile</a:t>
            </a:r>
            <a:endParaRPr lang="en-CA" sz="3600" b="1" spc="-2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pic>
        <p:nvPicPr>
          <p:cNvPr id="7170" name="Picture 2" descr="C:\Users\cleal\Documents\37 - North Carolina\Images\InfoPave\ToolsP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2064" y="-5612"/>
            <a:ext cx="16332876" cy="838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6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17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7170"/>
                                        </p:tgtEl>
                                        <p:attrNameLst>
                                          <p:attrName>ppt_x</p:attrName>
                                        </p:attrNameLst>
                                      </p:cBhvr>
                                      <p:tavLst>
                                        <p:tav tm="0">
                                          <p:val>
                                            <p:strVal val="ppt_x"/>
                                          </p:val>
                                        </p:tav>
                                        <p:tav tm="100000">
                                          <p:val>
                                            <p:strVal val="ppt_x"/>
                                          </p:val>
                                        </p:tav>
                                      </p:tavLst>
                                    </p:anim>
                                    <p:anim calcmode="lin" valueType="num">
                                      <p:cBhvr additive="base">
                                        <p:cTn id="36" dur="500"/>
                                        <p:tgtEl>
                                          <p:spTgt spid="7170"/>
                                        </p:tgtEl>
                                        <p:attrNameLst>
                                          <p:attrName>ppt_y</p:attrName>
                                        </p:attrNameLst>
                                      </p:cBhvr>
                                      <p:tavLst>
                                        <p:tav tm="0">
                                          <p:val>
                                            <p:strVal val="ppt_y"/>
                                          </p:val>
                                        </p:tav>
                                        <p:tav tm="100000">
                                          <p:val>
                                            <p:strVal val="1+ppt_h/2"/>
                                          </p:val>
                                        </p:tav>
                                      </p:tavLst>
                                    </p:anim>
                                    <p:set>
                                      <p:cBhvr>
                                        <p:cTn id="37" dur="1" fill="hold">
                                          <p:stCondLst>
                                            <p:cond delay="499"/>
                                          </p:stCondLst>
                                        </p:cTn>
                                        <p:tgtEl>
                                          <p:spTgt spid="7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Carlos\Stantec\!_LTPP Communications\North Central\27 - Minnesota\Images\old-books-4364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287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82928" y="902"/>
            <a:ext cx="4389072" cy="1323439"/>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Library</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19050" y="3832423"/>
            <a:ext cx="7680278" cy="2746231"/>
            <a:chOff x="-19050" y="3832423"/>
            <a:chExt cx="7680278" cy="2746231"/>
          </a:xfrm>
        </p:grpSpPr>
        <p:sp>
          <p:nvSpPr>
            <p:cNvPr id="4" name="Rectangle 3"/>
            <p:cNvSpPr/>
            <p:nvPr/>
          </p:nvSpPr>
          <p:spPr>
            <a:xfrm>
              <a:off x="-19050" y="3832423"/>
              <a:ext cx="7680278" cy="2746231"/>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5" name="Rectangle 4"/>
            <p:cNvSpPr/>
            <p:nvPr/>
          </p:nvSpPr>
          <p:spPr>
            <a:xfrm>
              <a:off x="156" y="3857780"/>
              <a:ext cx="6035627"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Program Documentation</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6" name="Rectangle 5"/>
          <p:cNvSpPr/>
          <p:nvPr/>
        </p:nvSpPr>
        <p:spPr>
          <a:xfrm>
            <a:off x="156" y="4925015"/>
            <a:ext cx="5633273"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Data Collection Guides</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7" name="Rectangle 6"/>
          <p:cNvSpPr/>
          <p:nvPr/>
        </p:nvSpPr>
        <p:spPr>
          <a:xfrm>
            <a:off x="156" y="4380284"/>
            <a:ext cx="4288097"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Research Reports</a:t>
            </a:r>
            <a:endPar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156" y="5409819"/>
            <a:ext cx="6604565"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Other Resource Documents</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0" name="Rectangle 9"/>
          <p:cNvSpPr/>
          <p:nvPr/>
        </p:nvSpPr>
        <p:spPr>
          <a:xfrm>
            <a:off x="156" y="5932323"/>
            <a:ext cx="3043141"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What’s New</a:t>
            </a:r>
            <a:endParaRPr lang="en-CA"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pic>
        <p:nvPicPr>
          <p:cNvPr id="8194" name="Picture 2" descr="C:\Users\cleal\Documents\37 - North Carolina\Images\InfoPave\LibraryP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168" y="-2"/>
            <a:ext cx="16418230" cy="8397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79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19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8194"/>
                                        </p:tgtEl>
                                        <p:attrNameLst>
                                          <p:attrName>ppt_x</p:attrName>
                                        </p:attrNameLst>
                                      </p:cBhvr>
                                      <p:tavLst>
                                        <p:tav tm="0">
                                          <p:val>
                                            <p:strVal val="ppt_x"/>
                                          </p:val>
                                        </p:tav>
                                        <p:tav tm="100000">
                                          <p:val>
                                            <p:strVal val="ppt_x"/>
                                          </p:val>
                                        </p:tav>
                                      </p:tavLst>
                                    </p:anim>
                                    <p:anim calcmode="lin" valueType="num">
                                      <p:cBhvr additive="base">
                                        <p:cTn id="36" dur="500"/>
                                        <p:tgtEl>
                                          <p:spTgt spid="8194"/>
                                        </p:tgtEl>
                                        <p:attrNameLst>
                                          <p:attrName>ppt_y</p:attrName>
                                        </p:attrNameLst>
                                      </p:cBhvr>
                                      <p:tavLst>
                                        <p:tav tm="0">
                                          <p:val>
                                            <p:strVal val="ppt_y"/>
                                          </p:val>
                                        </p:tav>
                                        <p:tav tm="100000">
                                          <p:val>
                                            <p:strVal val="1+ppt_h/2"/>
                                          </p:val>
                                        </p:tav>
                                      </p:tavLst>
                                    </p:anim>
                                    <p:set>
                                      <p:cBhvr>
                                        <p:cTn id="37" dur="1" fill="hold">
                                          <p:stCondLst>
                                            <p:cond delay="499"/>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Carlos\Stantec\!_LTPP Communications\North Central\27 - Minnesota\Images\merge-facebook-pl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232"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82927" y="902"/>
            <a:ext cx="6034975" cy="1323439"/>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Non-</a:t>
            </a:r>
            <a:r>
              <a:rPr lang="en-CA" sz="8000" b="1" spc="50" dirty="0" err="1"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LTPP</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1463722" y="2523217"/>
            <a:ext cx="7680278" cy="2286000"/>
            <a:chOff x="1463722" y="2523217"/>
            <a:chExt cx="7680278" cy="2823136"/>
          </a:xfrm>
        </p:grpSpPr>
        <p:sp>
          <p:nvSpPr>
            <p:cNvPr id="4" name="Rectangle 3"/>
            <p:cNvSpPr/>
            <p:nvPr/>
          </p:nvSpPr>
          <p:spPr>
            <a:xfrm>
              <a:off x="1463722" y="2523217"/>
              <a:ext cx="7680278" cy="2823136"/>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r"/>
              <a:endParaRPr lang="en-CA">
                <a:solidFill>
                  <a:prstClr val="white"/>
                </a:solidFill>
              </a:endParaRPr>
            </a:p>
          </p:txBody>
        </p:sp>
        <p:sp>
          <p:nvSpPr>
            <p:cNvPr id="5" name="Rectangle 4"/>
            <p:cNvSpPr/>
            <p:nvPr/>
          </p:nvSpPr>
          <p:spPr>
            <a:xfrm>
              <a:off x="3134534" y="2548575"/>
              <a:ext cx="6005234" cy="646331"/>
            </a:xfrm>
            <a:prstGeom prst="rect">
              <a:avLst/>
            </a:prstGeom>
          </p:spPr>
          <p:txBody>
            <a:bodyPr wrap="none">
              <a:spAutoFit/>
            </a:bodyPr>
            <a:lstStyle/>
            <a:p>
              <a:pPr algn="r"/>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Canadian </a:t>
              </a:r>
              <a:r>
                <a:rPr lang="en-US" sz="3600" b="1" spc="50" dirty="0" err="1">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LTPP</a:t>
              </a:r>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 (C-</a:t>
              </a:r>
              <a:r>
                <a:rPr lang="en-US" sz="3600" b="1" spc="50" dirty="0" err="1">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LTPP</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6" name="Rectangle 5"/>
          <p:cNvSpPr/>
          <p:nvPr/>
        </p:nvSpPr>
        <p:spPr>
          <a:xfrm>
            <a:off x="6771812" y="3615810"/>
            <a:ext cx="2367956" cy="646331"/>
          </a:xfrm>
          <a:prstGeom prst="rect">
            <a:avLst/>
          </a:prstGeom>
        </p:spPr>
        <p:txBody>
          <a:bodyPr wrap="none">
            <a:spAutoFit/>
          </a:bodyPr>
          <a:lstStyle/>
          <a:p>
            <a:pPr algn="r"/>
            <a:r>
              <a:rPr lang="en-US" sz="3600" b="1" spc="50" dirty="0" err="1"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WesTrack</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7" name="Rectangle 6"/>
          <p:cNvSpPr/>
          <p:nvPr/>
        </p:nvSpPr>
        <p:spPr>
          <a:xfrm>
            <a:off x="1809235" y="3071079"/>
            <a:ext cx="7334765" cy="646331"/>
          </a:xfrm>
          <a:prstGeom prst="rect">
            <a:avLst/>
          </a:prstGeom>
        </p:spPr>
        <p:txBody>
          <a:bodyPr wrap="none">
            <a:spAutoFit/>
          </a:bodyPr>
          <a:lstStyle/>
          <a:p>
            <a:pPr algn="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Accelerated Pavement Testing</a:t>
            </a:r>
            <a:endPar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2910178" y="4100614"/>
            <a:ext cx="6229590" cy="646331"/>
          </a:xfrm>
          <a:prstGeom prst="rect">
            <a:avLst/>
          </a:prstGeom>
        </p:spPr>
        <p:txBody>
          <a:bodyPr wrap="none">
            <a:spAutoFit/>
          </a:bodyPr>
          <a:lstStyle/>
          <a:p>
            <a:pPr algn="r"/>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Other – State or University</a:t>
            </a:r>
            <a:endParaRPr lang="en-CA"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146435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N:\Carlos\Stantec\!_LTPP Communications\North Central\27 - Minnesota\Images\Help-key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306594" cy="685892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33604"/>
            <a:ext cx="6217902" cy="1323439"/>
            <a:chOff x="0" y="-33604"/>
            <a:chExt cx="6217902" cy="1323439"/>
          </a:xfrm>
        </p:grpSpPr>
        <p:sp>
          <p:nvSpPr>
            <p:cNvPr id="15" name="Rectangle 14"/>
            <p:cNvSpPr/>
            <p:nvPr/>
          </p:nvSpPr>
          <p:spPr>
            <a:xfrm>
              <a:off x="0" y="0"/>
              <a:ext cx="3050986" cy="1186317"/>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8" name="Rectangle 7"/>
            <p:cNvSpPr/>
            <p:nvPr/>
          </p:nvSpPr>
          <p:spPr>
            <a:xfrm>
              <a:off x="182927" y="-33604"/>
              <a:ext cx="6034975" cy="1323439"/>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Help</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grpSp>
        <p:nvGrpSpPr>
          <p:cNvPr id="2" name="Group 1"/>
          <p:cNvGrpSpPr/>
          <p:nvPr/>
        </p:nvGrpSpPr>
        <p:grpSpPr>
          <a:xfrm>
            <a:off x="-6055" y="3771601"/>
            <a:ext cx="7680278" cy="2746231"/>
            <a:chOff x="-6055" y="3771601"/>
            <a:chExt cx="7680278" cy="2746231"/>
          </a:xfrm>
        </p:grpSpPr>
        <p:sp>
          <p:nvSpPr>
            <p:cNvPr id="4" name="Rectangle 3"/>
            <p:cNvSpPr/>
            <p:nvPr/>
          </p:nvSpPr>
          <p:spPr>
            <a:xfrm>
              <a:off x="-6055" y="3771601"/>
              <a:ext cx="7680278" cy="2746231"/>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5" name="Rectangle 4"/>
            <p:cNvSpPr/>
            <p:nvPr/>
          </p:nvSpPr>
          <p:spPr>
            <a:xfrm>
              <a:off x="13151" y="3796958"/>
              <a:ext cx="2351156"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How To…</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6" name="Rectangle 5"/>
          <p:cNvSpPr/>
          <p:nvPr/>
        </p:nvSpPr>
        <p:spPr>
          <a:xfrm>
            <a:off x="13151" y="4864193"/>
            <a:ext cx="6847900"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Frequently Asked Questions</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7" name="Rectangle 6"/>
          <p:cNvSpPr/>
          <p:nvPr/>
        </p:nvSpPr>
        <p:spPr>
          <a:xfrm>
            <a:off x="13151" y="4319462"/>
            <a:ext cx="3443571"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Presentations</a:t>
            </a:r>
            <a:endPar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13151" y="5348997"/>
            <a:ext cx="5059398"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Application Samples</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0" name="Rectangle 9"/>
          <p:cNvSpPr/>
          <p:nvPr/>
        </p:nvSpPr>
        <p:spPr>
          <a:xfrm>
            <a:off x="13151" y="5871501"/>
            <a:ext cx="4439036"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Customer Support</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pic>
        <p:nvPicPr>
          <p:cNvPr id="9218" name="Picture 2" descr="C:\Users\cleal\Documents\37 - North Carolina\Images\InfoPave\HelpP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8060" y="-2934"/>
            <a:ext cx="16264993" cy="836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53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1" nodeType="clickEffect">
                                  <p:stCondLst>
                                    <p:cond delay="0"/>
                                  </p:stCondLst>
                                  <p:childTnLst>
                                    <p:animEffect transition="out" filter="fade">
                                      <p:cBhvr>
                                        <p:cTn id="31" dur="500" tmFilter="0, 0; .2, .5; .8, .5; 1, 0"/>
                                        <p:tgtEl>
                                          <p:spTgt spid="9"/>
                                        </p:tgtEl>
                                      </p:cBhvr>
                                    </p:animEffect>
                                    <p:animScale>
                                      <p:cBhvr>
                                        <p:cTn id="32" dur="250" autoRev="1" fill="hold"/>
                                        <p:tgtEl>
                                          <p:spTgt spid="9"/>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9218"/>
                                        </p:tgtEl>
                                        <p:attrNameLst>
                                          <p:attrName>ppt_x</p:attrName>
                                        </p:attrNameLst>
                                      </p:cBhvr>
                                      <p:tavLst>
                                        <p:tav tm="0">
                                          <p:val>
                                            <p:strVal val="ppt_x"/>
                                          </p:val>
                                        </p:tav>
                                        <p:tav tm="100000">
                                          <p:val>
                                            <p:strVal val="ppt_x"/>
                                          </p:val>
                                        </p:tav>
                                      </p:tavLst>
                                    </p:anim>
                                    <p:anim calcmode="lin" valueType="num">
                                      <p:cBhvr additive="base">
                                        <p:cTn id="41" dur="500"/>
                                        <p:tgtEl>
                                          <p:spTgt spid="9218"/>
                                        </p:tgtEl>
                                        <p:attrNameLst>
                                          <p:attrName>ppt_y</p:attrName>
                                        </p:attrNameLst>
                                      </p:cBhvr>
                                      <p:tavLst>
                                        <p:tav tm="0">
                                          <p:val>
                                            <p:strVal val="ppt_y"/>
                                          </p:val>
                                        </p:tav>
                                        <p:tav tm="100000">
                                          <p:val>
                                            <p:strVal val="1+ppt_h/2"/>
                                          </p:val>
                                        </p:tav>
                                      </p:tavLst>
                                    </p:anim>
                                    <p:set>
                                      <p:cBhvr>
                                        <p:cTn id="42" dur="1" fill="hold">
                                          <p:stCondLst>
                                            <p:cond delay="499"/>
                                          </p:stCondLst>
                                        </p:cTn>
                                        <p:tgtEl>
                                          <p:spTgt spid="9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9" grpId="1"/>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N:\Carlos\Stantec\!_LTPP Communications\North Central\27 - Minnesota\Images\Speech Bubb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4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 y="5542434"/>
            <a:ext cx="9144000" cy="1323439"/>
          </a:xfrm>
          <a:prstGeom prst="rect">
            <a:avLst/>
          </a:prstGeom>
        </p:spPr>
        <p:txBody>
          <a:bodyPr wrap="square">
            <a:spAutoFit/>
          </a:bodyPr>
          <a:lstStyle/>
          <a:p>
            <a:pPr algn="ctr"/>
            <a:r>
              <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User Feedback</a:t>
            </a:r>
          </a:p>
        </p:txBody>
      </p:sp>
      <p:sp>
        <p:nvSpPr>
          <p:cNvPr id="20" name="Rectangle 19"/>
          <p:cNvSpPr/>
          <p:nvPr/>
        </p:nvSpPr>
        <p:spPr>
          <a:xfrm>
            <a:off x="2837245" y="2835389"/>
            <a:ext cx="2714567" cy="984885"/>
          </a:xfrm>
          <a:prstGeom prst="rect">
            <a:avLst/>
          </a:prstGeom>
        </p:spPr>
        <p:txBody>
          <a:bodyPr wrap="square">
            <a:spAutoFit/>
          </a:bodyPr>
          <a:lstStyle/>
          <a:p>
            <a:r>
              <a:rPr lang="en-US" sz="2900" spc="-150" dirty="0" smtClean="0">
                <a:solidFill>
                  <a:srgbClr val="C00000"/>
                </a:solidFill>
                <a:effectLst>
                  <a:outerShdw blurRad="38100" dist="38100" dir="2700000" algn="tl">
                    <a:srgbClr val="000000">
                      <a:alpha val="43137"/>
                    </a:srgbClr>
                  </a:outerShdw>
                </a:effectLst>
                <a:latin typeface="Futura Md BT" panose="020B0602020204020303" pitchFamily="34" charset="0"/>
              </a:rPr>
              <a:t>“Vastly More </a:t>
            </a:r>
            <a:r>
              <a:rPr lang="en-US" sz="2900" spc="-150" dirty="0">
                <a:solidFill>
                  <a:srgbClr val="C00000"/>
                </a:solidFill>
                <a:effectLst>
                  <a:outerShdw blurRad="38100" dist="38100" dir="2700000" algn="tl">
                    <a:srgbClr val="000000">
                      <a:alpha val="43137"/>
                    </a:srgbClr>
                  </a:outerShdw>
                </a:effectLst>
                <a:latin typeface="Futura Md BT" panose="020B0602020204020303" pitchFamily="34" charset="0"/>
              </a:rPr>
              <a:t>Interactive</a:t>
            </a:r>
            <a:r>
              <a:rPr lang="en-US" sz="2900" spc="-150" dirty="0" smtClean="0">
                <a:solidFill>
                  <a:srgbClr val="C00000"/>
                </a:solidFill>
                <a:effectLst>
                  <a:outerShdw blurRad="38100" dist="38100" dir="2700000" algn="tl">
                    <a:srgbClr val="000000">
                      <a:alpha val="43137"/>
                    </a:srgbClr>
                  </a:outerShdw>
                </a:effectLst>
                <a:latin typeface="Futura Md BT" panose="020B0602020204020303" pitchFamily="34" charset="0"/>
              </a:rPr>
              <a:t>…” </a:t>
            </a:r>
            <a:endParaRPr lang="en-CA" sz="2900" spc="-15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21" name="Rectangle 20"/>
          <p:cNvSpPr/>
          <p:nvPr/>
        </p:nvSpPr>
        <p:spPr>
          <a:xfrm>
            <a:off x="6182639" y="1847014"/>
            <a:ext cx="2530137" cy="984885"/>
          </a:xfrm>
          <a:prstGeom prst="rect">
            <a:avLst/>
          </a:prstGeom>
        </p:spPr>
        <p:txBody>
          <a:bodyPr wrap="square">
            <a:spAutoFit/>
          </a:bodyPr>
          <a:lstStyle/>
          <a:p>
            <a:r>
              <a:rPr lang="en-US" sz="2900" spc="-150" dirty="0" smtClean="0">
                <a:solidFill>
                  <a:srgbClr val="C00000"/>
                </a:solidFill>
                <a:effectLst>
                  <a:outerShdw blurRad="38100" dist="38100" dir="2700000" algn="tl">
                    <a:srgbClr val="000000">
                      <a:alpha val="43137"/>
                    </a:srgbClr>
                  </a:outerShdw>
                </a:effectLst>
                <a:latin typeface="Futura Md BT" panose="020B0602020204020303" pitchFamily="34" charset="0"/>
              </a:rPr>
              <a:t>“Browsing for Inspiration…”</a:t>
            </a:r>
            <a:endParaRPr lang="en-CA" sz="2900" spc="-15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22" name="Rectangle 21"/>
          <p:cNvSpPr/>
          <p:nvPr/>
        </p:nvSpPr>
        <p:spPr>
          <a:xfrm>
            <a:off x="721013" y="1521514"/>
            <a:ext cx="2373104" cy="984885"/>
          </a:xfrm>
          <a:prstGeom prst="rect">
            <a:avLst/>
          </a:prstGeom>
        </p:spPr>
        <p:txBody>
          <a:bodyPr wrap="square">
            <a:spAutoFit/>
          </a:bodyPr>
          <a:lstStyle/>
          <a:p>
            <a:r>
              <a:rPr lang="en-US" sz="2900" spc="-150" dirty="0" smtClean="0">
                <a:solidFill>
                  <a:srgbClr val="C00000"/>
                </a:solidFill>
                <a:effectLst>
                  <a:outerShdw blurRad="38100" dist="38100" dir="2700000" algn="tl">
                    <a:srgbClr val="000000">
                      <a:alpha val="43137"/>
                    </a:srgbClr>
                  </a:outerShdw>
                </a:effectLst>
                <a:latin typeface="Futura Md BT" panose="020B0602020204020303" pitchFamily="34" charset="0"/>
              </a:rPr>
              <a:t>“For Everyone…” </a:t>
            </a:r>
            <a:endParaRPr lang="en-CA" sz="2900" spc="-15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pic>
        <p:nvPicPr>
          <p:cNvPr id="1037" name="Picture 13" descr="N:\Carlos\Stantec\!_LTPP Communications\North Central\27 - Minnesota\Images\6ipoGAKiE.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flipH="1">
            <a:off x="5645281" y="3447998"/>
            <a:ext cx="3474720" cy="267037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Rectangle 28"/>
          <p:cNvSpPr/>
          <p:nvPr/>
        </p:nvSpPr>
        <p:spPr>
          <a:xfrm>
            <a:off x="6099975" y="3891664"/>
            <a:ext cx="2714567" cy="1754326"/>
          </a:xfrm>
          <a:prstGeom prst="rect">
            <a:avLst/>
          </a:prstGeom>
        </p:spPr>
        <p:txBody>
          <a:bodyPr wrap="square">
            <a:spAutoFit/>
          </a:bodyPr>
          <a:lstStyle/>
          <a:p>
            <a:pPr algn="ctr"/>
            <a:r>
              <a:rPr lang="en-US" sz="3600" b="1" dirty="0" smtClean="0">
                <a:solidFill>
                  <a:srgbClr val="C00000"/>
                </a:solidFill>
                <a:effectLst>
                  <a:outerShdw blurRad="38100" dist="38100" dir="2700000" algn="tl">
                    <a:srgbClr val="000000">
                      <a:alpha val="43137"/>
                    </a:srgbClr>
                  </a:outerShdw>
                </a:effectLst>
                <a:latin typeface="Futura Md BT" panose="020B0602020204020303" pitchFamily="34" charset="0"/>
              </a:rPr>
              <a:t>What do YOU Think?</a:t>
            </a:r>
            <a:endParaRPr lang="en-CA" sz="3600" b="1"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30" name="Rectangle 29"/>
          <p:cNvSpPr/>
          <p:nvPr/>
        </p:nvSpPr>
        <p:spPr>
          <a:xfrm>
            <a:off x="0" y="4820105"/>
            <a:ext cx="3744936"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…Let Us Know!</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62979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grpId="1" nodeType="clickEffect">
                                  <p:stCondLst>
                                    <p:cond delay="0"/>
                                  </p:stCondLst>
                                  <p:childTnLst>
                                    <p:animEffect transition="out" filter="fade">
                                      <p:cBhvr>
                                        <p:cTn id="35" dur="500" tmFilter="0, 0; .2, .5; .8, .5; 1, 0"/>
                                        <p:tgtEl>
                                          <p:spTgt spid="29"/>
                                        </p:tgtEl>
                                      </p:cBhvr>
                                    </p:animEffect>
                                    <p:animScale>
                                      <p:cBhvr>
                                        <p:cTn id="36"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9" grpId="0"/>
      <p:bldP spid="29" grpId="1"/>
      <p:bldP spid="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468880"/>
            <a:ext cx="9144000" cy="2746231"/>
            <a:chOff x="0" y="2468880"/>
            <a:chExt cx="9144000" cy="2746231"/>
          </a:xfrm>
        </p:grpSpPr>
        <p:sp>
          <p:nvSpPr>
            <p:cNvPr id="5" name="Rectangle 4"/>
            <p:cNvSpPr/>
            <p:nvPr/>
          </p:nvSpPr>
          <p:spPr>
            <a:xfrm>
              <a:off x="0" y="2468880"/>
              <a:ext cx="9144000" cy="2746231"/>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6" name="Rectangle 5"/>
            <p:cNvSpPr/>
            <p:nvPr/>
          </p:nvSpPr>
          <p:spPr>
            <a:xfrm>
              <a:off x="0" y="2649340"/>
              <a:ext cx="9144000" cy="1015663"/>
            </a:xfrm>
            <a:prstGeom prst="rect">
              <a:avLst/>
            </a:prstGeom>
          </p:spPr>
          <p:txBody>
            <a:bodyPr wrap="square">
              <a:spAutoFit/>
            </a:bodyPr>
            <a:lstStyle/>
            <a:p>
              <a:pPr algn="ctr"/>
              <a:r>
                <a:rPr lang="en-US" sz="6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Latest Data Release</a:t>
              </a:r>
              <a:endParaRPr lang="en-US" sz="6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grpSp>
      <p:pic>
        <p:nvPicPr>
          <p:cNvPr id="2050" name="Picture 2" descr="N:\Carlos\Stantec\!_LTPP Communications\North Central\27 - Minnesota\Images\InfoPave Logo - R1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28" y="137195"/>
            <a:ext cx="8768120" cy="19202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5668784"/>
            <a:ext cx="9144000" cy="1323439"/>
          </a:xfrm>
          <a:prstGeom prst="rect">
            <a:avLst/>
          </a:prstGeom>
        </p:spPr>
        <p:txBody>
          <a:bodyPr wrap="square">
            <a:spAutoFit/>
          </a:bodyPr>
          <a:lstStyle/>
          <a:p>
            <a:pPr algn="ctr"/>
            <a:r>
              <a:rPr lang="en-US" sz="8000" spc="-15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www.InfoPave.com</a:t>
            </a:r>
            <a:endParaRPr lang="en-CA" sz="8000" spc="-15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9" name="Rectangle 8"/>
          <p:cNvSpPr/>
          <p:nvPr/>
        </p:nvSpPr>
        <p:spPr>
          <a:xfrm>
            <a:off x="182928" y="5346102"/>
            <a:ext cx="8768120" cy="400110"/>
          </a:xfrm>
          <a:prstGeom prst="rect">
            <a:avLst/>
          </a:prstGeom>
        </p:spPr>
        <p:txBody>
          <a:bodyPr wrap="square">
            <a:spAutoFit/>
          </a:bodyPr>
          <a:lstStyle/>
          <a:p>
            <a:pPr algn="ctr"/>
            <a:r>
              <a:rPr lang="en-US" sz="2000" dirty="0">
                <a:solidFill>
                  <a:prstClr val="black">
                    <a:lumMod val="75000"/>
                    <a:lumOff val="25000"/>
                  </a:prstClr>
                </a:solidFill>
                <a:latin typeface="Futura Md BT" panose="020B0602020204020303" pitchFamily="34" charset="0"/>
              </a:rPr>
              <a:t>Knowledge into Action… Performance Data for Pavement Innovation</a:t>
            </a:r>
            <a:endParaRPr lang="en-CA" sz="2000" dirty="0">
              <a:solidFill>
                <a:prstClr val="black">
                  <a:lumMod val="75000"/>
                  <a:lumOff val="25000"/>
                </a:prstClr>
              </a:solidFill>
              <a:latin typeface="Futura Md BT" panose="020B0602020204020303" pitchFamily="34" charset="0"/>
            </a:endParaRPr>
          </a:p>
        </p:txBody>
      </p:sp>
      <p:sp>
        <p:nvSpPr>
          <p:cNvPr id="7" name="Rectangle 6"/>
          <p:cNvSpPr/>
          <p:nvPr/>
        </p:nvSpPr>
        <p:spPr>
          <a:xfrm>
            <a:off x="0" y="3665003"/>
            <a:ext cx="9144000" cy="1200329"/>
          </a:xfrm>
          <a:prstGeom prst="rect">
            <a:avLst/>
          </a:prstGeom>
        </p:spPr>
        <p:txBody>
          <a:bodyPr wrap="square">
            <a:spAutoFit/>
          </a:bodyPr>
          <a:lstStyle/>
          <a:p>
            <a:pPr algn="ctr"/>
            <a:r>
              <a:rPr lang="en-US" sz="7200" b="1" cap="all"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J</a:t>
            </a:r>
            <a:r>
              <a:rPr lang="en-US" sz="7200" b="1" cap="all"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une 30</a:t>
            </a:r>
            <a:r>
              <a:rPr lang="en-US" sz="7200" b="1" cap="all" baseline="30000"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th</a:t>
            </a:r>
            <a:endParaRPr lang="en-US" sz="72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Tree>
    <p:extLst>
      <p:ext uri="{BB962C8B-B14F-4D97-AF65-F5344CB8AC3E}">
        <p14:creationId xmlns:p14="http://schemas.microsoft.com/office/powerpoint/2010/main" val="81802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920268" y="1114215"/>
            <a:ext cx="7104717" cy="2800767"/>
          </a:xfrm>
          <a:prstGeom prst="rect">
            <a:avLst/>
          </a:prstGeom>
        </p:spPr>
        <p:txBody>
          <a:bodyPr wrap="square" anchor="ctr">
            <a:spAutoFit/>
          </a:bodyPr>
          <a:lstStyle/>
          <a:p>
            <a:pPr algn="ctr"/>
            <a:r>
              <a:rPr lang="en-US" sz="8800" b="1"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Missouri Sections</a:t>
            </a:r>
            <a:endParaRPr lang="en-CA" sz="8800" b="1"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5" name="Rectangle 4"/>
          <p:cNvSpPr/>
          <p:nvPr/>
        </p:nvSpPr>
        <p:spPr>
          <a:xfrm>
            <a:off x="1783080" y="1143000"/>
            <a:ext cx="91440" cy="2743200"/>
          </a:xfrm>
          <a:prstGeom prst="rect">
            <a:avLst/>
          </a:prstGeom>
          <a:solidFill>
            <a:srgbClr val="FEFCFC"/>
          </a:solidFill>
          <a:ln>
            <a:noFill/>
          </a:ln>
          <a:effectLst>
            <a:innerShdw blurRad="50927" dist="38100" dir="135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spc="5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endParaRPr>
          </a:p>
        </p:txBody>
      </p:sp>
      <p:pic>
        <p:nvPicPr>
          <p:cNvPr id="6" name="Picture 2" descr="N:\Carlos\Stantec\!_LTPP Communications\North Central\27 - Minnesota\Images\LTPP Logo - R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786" y="5381623"/>
            <a:ext cx="2743200" cy="1333882"/>
          </a:xfrm>
          <a:prstGeom prst="rect">
            <a:avLst/>
          </a:prstGeom>
          <a:noFill/>
          <a:ln>
            <a:noFill/>
          </a:ln>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2079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leal\Documents\29 - Missouri\Jefferson_City_Sky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186" y="-1879099"/>
            <a:ext cx="12191998"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463722" y="4279690"/>
            <a:ext cx="7680278" cy="1828800"/>
            <a:chOff x="1463722" y="4218385"/>
            <a:chExt cx="7680278" cy="1828800"/>
          </a:xfrm>
        </p:grpSpPr>
        <p:sp>
          <p:nvSpPr>
            <p:cNvPr id="3" name="Rectangle 2"/>
            <p:cNvSpPr/>
            <p:nvPr/>
          </p:nvSpPr>
          <p:spPr>
            <a:xfrm>
              <a:off x="1463722" y="4218385"/>
              <a:ext cx="7680278" cy="1828800"/>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4" name="Rectangle 3"/>
            <p:cNvSpPr/>
            <p:nvPr/>
          </p:nvSpPr>
          <p:spPr>
            <a:xfrm>
              <a:off x="1482928" y="4243741"/>
              <a:ext cx="7661072" cy="646331"/>
            </a:xfrm>
            <a:prstGeom prst="rect">
              <a:avLst/>
            </a:prstGeom>
          </p:spPr>
          <p:txBody>
            <a:bodyPr wrap="squar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Total Test Sections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sym typeface="Wingdings"/>
                </a:rPr>
                <a:t> 99</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5" name="Rectangle 4"/>
          <p:cNvSpPr/>
          <p:nvPr/>
        </p:nvSpPr>
        <p:spPr>
          <a:xfrm>
            <a:off x="1482928" y="5372281"/>
            <a:ext cx="6675225"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Active </a:t>
            </a:r>
            <a:r>
              <a:rPr lang="en-US"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Test Sections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sym typeface="Wingdings"/>
              </a:rPr>
              <a:t> 4</a:t>
            </a:r>
            <a:endParaRPr lang="en-CA" sz="36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6" name="Rectangle 5"/>
          <p:cNvSpPr/>
          <p:nvPr/>
        </p:nvSpPr>
        <p:spPr>
          <a:xfrm>
            <a:off x="1482928" y="4827550"/>
            <a:ext cx="6973384"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Closed Test Sections	</a:t>
            </a:r>
            <a:r>
              <a:rPr lang="en-US"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sym typeface="Wingdings"/>
              </a:rPr>
              <a:t> 95</a:t>
            </a:r>
            <a:endParaRPr lang="en-CA" sz="36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0" name="Rectangle 9"/>
          <p:cNvSpPr/>
          <p:nvPr/>
        </p:nvSpPr>
        <p:spPr>
          <a:xfrm>
            <a:off x="0" y="17681"/>
            <a:ext cx="9144000" cy="1323439"/>
          </a:xfrm>
          <a:prstGeom prst="rect">
            <a:avLst/>
          </a:prstGeom>
        </p:spPr>
        <p:txBody>
          <a:bodyPr wrap="square">
            <a:spAutoFit/>
          </a:bodyPr>
          <a:lstStyle/>
          <a:p>
            <a:pPr algn="ctr"/>
            <a:r>
              <a:rPr lang="en-US"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Active &amp; Closed</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5930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50412"/>
            <a:ext cx="9144000" cy="1200329"/>
          </a:xfrm>
          <a:prstGeom prst="rect">
            <a:avLst/>
          </a:prstGeom>
        </p:spPr>
        <p:txBody>
          <a:bodyPr wrap="square">
            <a:spAutoFit/>
          </a:bodyPr>
          <a:lstStyle/>
          <a:p>
            <a:pPr algn="ctr"/>
            <a:r>
              <a:rPr lang="en-US" sz="7200" b="1" dirty="0" smtClean="0">
                <a:ln w="11430"/>
                <a:gradFill>
                  <a:gsLst>
                    <a:gs pos="0">
                      <a:srgbClr val="9B2D1F">
                        <a:tint val="70000"/>
                        <a:satMod val="245000"/>
                      </a:srgbClr>
                    </a:gs>
                    <a:gs pos="75000">
                      <a:srgbClr val="9B2D1F">
                        <a:tint val="90000"/>
                        <a:shade val="60000"/>
                        <a:satMod val="240000"/>
                      </a:srgbClr>
                    </a:gs>
                    <a:gs pos="100000">
                      <a:srgbClr val="9B2D1F">
                        <a:tint val="100000"/>
                        <a:shade val="50000"/>
                        <a:satMod val="240000"/>
                      </a:srgbClr>
                    </a:gs>
                  </a:gsLst>
                  <a:lin ang="5400000"/>
                </a:gradFill>
                <a:effectLst>
                  <a:outerShdw blurRad="50800" dist="39000" dir="5460000" algn="tl">
                    <a:srgbClr val="000000">
                      <a:alpha val="38000"/>
                    </a:srgbClr>
                  </a:outerShdw>
                </a:effectLst>
                <a:latin typeface="Futura Md BT" panose="020B0602020204020303" pitchFamily="34" charset="0"/>
              </a:rPr>
              <a:t>Active Test Sections</a:t>
            </a:r>
            <a:endParaRPr lang="en-CA" sz="7200" b="1" dirty="0">
              <a:ln w="11430"/>
              <a:gradFill>
                <a:gsLst>
                  <a:gs pos="0">
                    <a:srgbClr val="9B2D1F">
                      <a:tint val="70000"/>
                      <a:satMod val="245000"/>
                    </a:srgbClr>
                  </a:gs>
                  <a:gs pos="75000">
                    <a:srgbClr val="9B2D1F">
                      <a:tint val="90000"/>
                      <a:shade val="60000"/>
                      <a:satMod val="240000"/>
                    </a:srgbClr>
                  </a:gs>
                  <a:gs pos="100000">
                    <a:srgbClr val="9B2D1F">
                      <a:tint val="100000"/>
                      <a:shade val="50000"/>
                      <a:satMod val="240000"/>
                    </a:srgbClr>
                  </a:gs>
                </a:gsLst>
                <a:lin ang="5400000"/>
              </a:gradFill>
              <a:effectLst>
                <a:outerShdw blurRad="50800" dist="39000" dir="5460000" algn="tl">
                  <a:srgbClr val="000000">
                    <a:alpha val="38000"/>
                  </a:srgbClr>
                </a:outerShdw>
              </a:effectLst>
              <a:latin typeface="Futura Md BT" panose="020B0602020204020303" pitchFamily="34" charset="0"/>
            </a:endParaRPr>
          </a:p>
        </p:txBody>
      </p:sp>
      <p:pic>
        <p:nvPicPr>
          <p:cNvPr id="5" name="Picture 4" descr="C:\Users\cleal\Documents\29 - Missouri\MoDOT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9757" y="4504474"/>
            <a:ext cx="2461847" cy="12801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1341353341"/>
              </p:ext>
            </p:extLst>
          </p:nvPr>
        </p:nvGraphicFramePr>
        <p:xfrm>
          <a:off x="0" y="2122921"/>
          <a:ext cx="9143999" cy="1715188"/>
        </p:xfrm>
        <a:graphic>
          <a:graphicData uri="http://schemas.openxmlformats.org/drawingml/2006/table">
            <a:tbl>
              <a:tblPr/>
              <a:tblGrid>
                <a:gridCol w="852523"/>
                <a:gridCol w="2186309"/>
                <a:gridCol w="1347537"/>
                <a:gridCol w="1471290"/>
                <a:gridCol w="1223783"/>
                <a:gridCol w="935026"/>
                <a:gridCol w="1127531"/>
              </a:tblGrid>
              <a:tr h="340838">
                <a:tc gridSpan="7">
                  <a:txBody>
                    <a:bodyPr/>
                    <a:lstStyle/>
                    <a:p>
                      <a:pPr algn="l" fontAlgn="ctr"/>
                      <a:r>
                        <a:rPr lang="en-US" sz="2000" b="1" i="0" u="none" strike="noStrike" dirty="0">
                          <a:solidFill>
                            <a:srgbClr val="FFFFFF"/>
                          </a:solidFill>
                          <a:effectLst/>
                          <a:latin typeface="Calibri"/>
                        </a:rPr>
                        <a:t>MISSOURI</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6EA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4870">
                <a:tc>
                  <a:txBody>
                    <a:bodyPr/>
                    <a:lstStyle/>
                    <a:p>
                      <a:pPr algn="ctr" fontAlgn="ctr"/>
                      <a:r>
                        <a:rPr lang="en-US" sz="1600" b="1" i="0" u="none" strike="noStrike">
                          <a:solidFill>
                            <a:srgbClr val="FFFFFF"/>
                          </a:solidFill>
                          <a:effectLst/>
                          <a:latin typeface="Calibri"/>
                        </a:rPr>
                        <a:t>SECTION</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a:txBody>
                    <a:bodyPr/>
                    <a:lstStyle/>
                    <a:p>
                      <a:pPr algn="ctr" fontAlgn="ctr"/>
                      <a:r>
                        <a:rPr lang="en-US" sz="1600" b="1" i="0" u="none" strike="noStrike">
                          <a:solidFill>
                            <a:srgbClr val="FFFFFF"/>
                          </a:solidFill>
                          <a:effectLst/>
                          <a:latin typeface="Calibri"/>
                        </a:rPr>
                        <a:t>EXPERIMENT</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a:txBody>
                    <a:bodyPr/>
                    <a:lstStyle/>
                    <a:p>
                      <a:pPr algn="ctr" fontAlgn="ctr"/>
                      <a:r>
                        <a:rPr lang="en-US" sz="1600" b="1" i="0" u="none" strike="noStrike">
                          <a:solidFill>
                            <a:srgbClr val="FFFFFF"/>
                          </a:solidFill>
                          <a:effectLst/>
                          <a:latin typeface="Calibri"/>
                        </a:rPr>
                        <a:t>STATUS</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a:txBody>
                    <a:bodyPr/>
                    <a:lstStyle/>
                    <a:p>
                      <a:pPr algn="ctr" fontAlgn="ctr"/>
                      <a:r>
                        <a:rPr lang="en-US" sz="1600" b="1" i="0" u="none" strike="noStrike">
                          <a:solidFill>
                            <a:srgbClr val="FFFFFF"/>
                          </a:solidFill>
                          <a:effectLst/>
                          <a:latin typeface="Calibri"/>
                        </a:rPr>
                        <a:t>HIGHWAY</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a:txBody>
                    <a:bodyPr/>
                    <a:lstStyle/>
                    <a:p>
                      <a:pPr algn="ctr" fontAlgn="ctr"/>
                      <a:r>
                        <a:rPr lang="en-US" sz="1600" b="1" i="0" u="none" strike="noStrike">
                          <a:solidFill>
                            <a:srgbClr val="FFFFFF"/>
                          </a:solidFill>
                          <a:effectLst/>
                          <a:latin typeface="Calibri"/>
                        </a:rPr>
                        <a:t>DIRECTION</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a:txBody>
                    <a:bodyPr/>
                    <a:lstStyle/>
                    <a:p>
                      <a:pPr algn="ctr" fontAlgn="ctr"/>
                      <a:r>
                        <a:rPr lang="en-US" sz="1600" b="1" i="0" u="none" strike="noStrike">
                          <a:solidFill>
                            <a:srgbClr val="FFFFFF"/>
                          </a:solidFill>
                          <a:effectLst/>
                          <a:latin typeface="Calibri"/>
                        </a:rPr>
                        <a:t>LATITUDE</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a:txBody>
                    <a:bodyPr/>
                    <a:lstStyle/>
                    <a:p>
                      <a:pPr algn="ctr" fontAlgn="ctr"/>
                      <a:r>
                        <a:rPr lang="en-US" sz="1600" b="1" i="0" u="none" strike="noStrike">
                          <a:solidFill>
                            <a:srgbClr val="FFFFFF"/>
                          </a:solidFill>
                          <a:effectLst/>
                          <a:latin typeface="Calibri"/>
                        </a:rPr>
                        <a:t>LONGITUDE</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r>
              <a:tr h="274870">
                <a:tc>
                  <a:txBody>
                    <a:bodyPr/>
                    <a:lstStyle/>
                    <a:p>
                      <a:pPr algn="ctr" fontAlgn="ctr"/>
                      <a:r>
                        <a:rPr lang="en-US" sz="1600" b="0" i="0" u="none" strike="noStrike">
                          <a:solidFill>
                            <a:srgbClr val="000000"/>
                          </a:solidFill>
                          <a:effectLst/>
                          <a:latin typeface="Calibri"/>
                        </a:rPr>
                        <a:t>290801</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SPS-8</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ACTIVE</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Highway-SWOR</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South Bound</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36.96797</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-93.232</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r>
              <a:tr h="274870">
                <a:tc>
                  <a:txBody>
                    <a:bodyPr/>
                    <a:lstStyle/>
                    <a:p>
                      <a:pPr algn="ctr" fontAlgn="ctr"/>
                      <a:r>
                        <a:rPr lang="en-US" sz="1600" b="0" i="0" u="none" strike="noStrike">
                          <a:solidFill>
                            <a:srgbClr val="000000"/>
                          </a:solidFill>
                          <a:effectLst/>
                          <a:latin typeface="Calibri"/>
                        </a:rPr>
                        <a:t>290802</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SPS-8</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ACTIVE</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Highway-SWOR</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South Bound</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36.96619</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-93.232</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r>
              <a:tr h="274870">
                <a:tc>
                  <a:txBody>
                    <a:bodyPr/>
                    <a:lstStyle/>
                    <a:p>
                      <a:pPr algn="ctr" fontAlgn="ctr"/>
                      <a:r>
                        <a:rPr lang="en-US" sz="1600" b="0" i="0" u="none" strike="noStrike">
                          <a:solidFill>
                            <a:srgbClr val="000000"/>
                          </a:solidFill>
                          <a:effectLst/>
                          <a:latin typeface="Calibri"/>
                        </a:rPr>
                        <a:t>290807</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SPS-8</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ACTIVE</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Highway-SWOR</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South Bound</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36.96265</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-93.2321</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r>
              <a:tr h="274870">
                <a:tc>
                  <a:txBody>
                    <a:bodyPr/>
                    <a:lstStyle/>
                    <a:p>
                      <a:pPr algn="ctr" fontAlgn="ctr"/>
                      <a:r>
                        <a:rPr lang="en-US" sz="1600" b="0" i="0" u="none" strike="noStrike">
                          <a:solidFill>
                            <a:srgbClr val="000000"/>
                          </a:solidFill>
                          <a:effectLst/>
                          <a:latin typeface="Calibri"/>
                        </a:rPr>
                        <a:t>290808</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SPS-8</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ACTIVE</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Highway-SWOR</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South Bound</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36.96442</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-93.232</a:t>
                      </a:r>
                    </a:p>
                  </a:txBody>
                  <a:tcPr marL="10995" marR="10995" marT="1099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47925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C:\Users\cleal\Documents\29 - Missouri\29 - Missouri Map - Curr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38" y="-316713"/>
            <a:ext cx="9822187" cy="758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211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0415" y="1965976"/>
            <a:ext cx="3733800" cy="769441"/>
          </a:xfrm>
          <a:prstGeom prst="rect">
            <a:avLst/>
          </a:prstGeom>
        </p:spPr>
        <p:txBody>
          <a:bodyPr wrap="square">
            <a:spAutoFit/>
          </a:bodyPr>
          <a:lstStyle/>
          <a:p>
            <a:r>
              <a:rPr lang="en-CA" sz="4400" b="1" dirty="0" smtClean="0">
                <a:solidFill>
                  <a:schemeClr val="tx1">
                    <a:lumMod val="75000"/>
                    <a:lumOff val="25000"/>
                  </a:schemeClr>
                </a:solidFill>
                <a:effectLst>
                  <a:outerShdw blurRad="50800" dist="38100" dir="10800000" algn="r" rotWithShape="0">
                    <a:prstClr val="black">
                      <a:alpha val="40000"/>
                    </a:prstClr>
                  </a:outerShdw>
                </a:effectLst>
                <a:latin typeface="Futura Md BT" panose="020B0602020204020303" pitchFamily="34" charset="0"/>
              </a:rPr>
              <a:t>Carlos Leal</a:t>
            </a:r>
            <a:endParaRPr lang="en-CA" sz="4400" b="1" dirty="0">
              <a:solidFill>
                <a:schemeClr val="tx1">
                  <a:lumMod val="75000"/>
                  <a:lumOff val="25000"/>
                </a:schemeClr>
              </a:solidFill>
              <a:effectLst>
                <a:outerShdw blurRad="50800" dist="38100" dir="10800000" algn="r" rotWithShape="0">
                  <a:prstClr val="black">
                    <a:alpha val="40000"/>
                  </a:prstClr>
                </a:outerShdw>
              </a:effectLst>
              <a:latin typeface="Futura Md BT" panose="020B0602020204020303" pitchFamily="34" charset="0"/>
            </a:endParaRPr>
          </a:p>
        </p:txBody>
      </p:sp>
      <p:cxnSp>
        <p:nvCxnSpPr>
          <p:cNvPr id="11" name="Straight Connector 10"/>
          <p:cNvCxnSpPr/>
          <p:nvPr/>
        </p:nvCxnSpPr>
        <p:spPr>
          <a:xfrm flipH="1">
            <a:off x="2743200" y="2971800"/>
            <a:ext cx="5486400" cy="0"/>
          </a:xfrm>
          <a:prstGeom prst="line">
            <a:avLst/>
          </a:prstGeom>
          <a:ln>
            <a:solidFill>
              <a:schemeClr val="tx1">
                <a:lumMod val="50000"/>
                <a:lumOff val="50000"/>
              </a:schemeClr>
            </a:solidFill>
          </a:ln>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pic>
        <p:nvPicPr>
          <p:cNvPr id="5122" name="Picture 2" descr="N:\Carlos\Stantec\!_LTPP Communications\North Central\27 - Minnesota\Images\51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7536" y="3154682"/>
            <a:ext cx="3915337" cy="13715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98932" y="2606675"/>
            <a:ext cx="2473113" cy="369332"/>
          </a:xfrm>
          <a:prstGeom prst="rect">
            <a:avLst/>
          </a:prstGeom>
        </p:spPr>
        <p:txBody>
          <a:bodyPr wrap="none">
            <a:spAutoFit/>
          </a:bodyPr>
          <a:lstStyle/>
          <a:p>
            <a:r>
              <a:rPr lang="en-US" dirty="0" smtClean="0">
                <a:solidFill>
                  <a:schemeClr val="tx1">
                    <a:lumMod val="75000"/>
                    <a:lumOff val="25000"/>
                  </a:schemeClr>
                </a:solidFill>
                <a:latin typeface="Futura Md BT" panose="020B0602020204020303" pitchFamily="34" charset="0"/>
              </a:rPr>
              <a:t>DATABASE MANAGER</a:t>
            </a:r>
            <a:endParaRPr lang="en-CA" dirty="0">
              <a:solidFill>
                <a:schemeClr val="tx1">
                  <a:lumMod val="75000"/>
                  <a:lumOff val="25000"/>
                </a:schemeClr>
              </a:solidFill>
              <a:latin typeface="Futura Md BT" panose="020B0602020204020303" pitchFamily="34" charset="0"/>
            </a:endParaRPr>
          </a:p>
        </p:txBody>
      </p:sp>
      <p:sp>
        <p:nvSpPr>
          <p:cNvPr id="6" name="Rectangle 5"/>
          <p:cNvSpPr/>
          <p:nvPr/>
        </p:nvSpPr>
        <p:spPr>
          <a:xfrm>
            <a:off x="3200415" y="4431268"/>
            <a:ext cx="4972836" cy="369332"/>
          </a:xfrm>
          <a:prstGeom prst="rect">
            <a:avLst/>
          </a:prstGeom>
        </p:spPr>
        <p:txBody>
          <a:bodyPr wrap="none">
            <a:spAutoFit/>
          </a:bodyPr>
          <a:lstStyle/>
          <a:p>
            <a:r>
              <a:rPr lang="en-US" dirty="0">
                <a:solidFill>
                  <a:schemeClr val="tx1">
                    <a:lumMod val="75000"/>
                    <a:lumOff val="25000"/>
                  </a:schemeClr>
                </a:solidFill>
                <a:latin typeface="Futura Md BT" panose="020B0602020204020303" pitchFamily="34" charset="0"/>
              </a:rPr>
              <a:t>NORTH </a:t>
            </a:r>
            <a:r>
              <a:rPr lang="en-US" dirty="0" smtClean="0">
                <a:solidFill>
                  <a:schemeClr val="tx1">
                    <a:lumMod val="75000"/>
                    <a:lumOff val="25000"/>
                  </a:schemeClr>
                </a:solidFill>
                <a:latin typeface="Futura Md BT" panose="020B0602020204020303" pitchFamily="34" charset="0"/>
              </a:rPr>
              <a:t>CENTRAL </a:t>
            </a:r>
            <a:r>
              <a:rPr lang="en-US" dirty="0">
                <a:solidFill>
                  <a:schemeClr val="tx1">
                    <a:lumMod val="75000"/>
                    <a:lumOff val="25000"/>
                  </a:schemeClr>
                </a:solidFill>
                <a:latin typeface="Futura Md BT" panose="020B0602020204020303" pitchFamily="34" charset="0"/>
              </a:rPr>
              <a:t>REGIONAL </a:t>
            </a:r>
            <a:r>
              <a:rPr lang="en-US" dirty="0" smtClean="0">
                <a:solidFill>
                  <a:schemeClr val="tx1">
                    <a:lumMod val="75000"/>
                    <a:lumOff val="25000"/>
                  </a:schemeClr>
                </a:solidFill>
                <a:latin typeface="Futura Md BT" panose="020B0602020204020303" pitchFamily="34" charset="0"/>
              </a:rPr>
              <a:t>CONTRACTOR</a:t>
            </a:r>
            <a:endParaRPr lang="en-CA" dirty="0">
              <a:solidFill>
                <a:schemeClr val="tx1">
                  <a:lumMod val="75000"/>
                  <a:lumOff val="25000"/>
                </a:schemeClr>
              </a:solidFill>
              <a:latin typeface="Futura Md BT" panose="020B0602020204020303" pitchFamily="34" charset="0"/>
            </a:endParaRPr>
          </a:p>
        </p:txBody>
      </p:sp>
      <p:pic>
        <p:nvPicPr>
          <p:cNvPr id="9" name="Picture 2" descr="N:\Carlos\Stantec\!_LTPP Communications\North Central\27 - Minnesota\Images\LTPP Logo - R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86" y="123823"/>
            <a:ext cx="2743200" cy="1333882"/>
          </a:xfrm>
          <a:prstGeom prst="rect">
            <a:avLst/>
          </a:prstGeom>
          <a:noFill/>
          <a:ln>
            <a:noFill/>
          </a:ln>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86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9473"/>
            <a:ext cx="9144000" cy="1938992"/>
          </a:xfrm>
          <a:prstGeom prst="rect">
            <a:avLst/>
          </a:prstGeom>
        </p:spPr>
        <p:txBody>
          <a:bodyPr wrap="square">
            <a:spAutoFit/>
          </a:bodyPr>
          <a:lstStyle/>
          <a:p>
            <a:pPr algn="ctr"/>
            <a:r>
              <a:rPr lang="en-US" sz="6000" b="1" dirty="0" smtClean="0">
                <a:ln w="11430"/>
                <a:gradFill>
                  <a:gsLst>
                    <a:gs pos="0">
                      <a:srgbClr val="9B2D1F">
                        <a:tint val="70000"/>
                        <a:satMod val="245000"/>
                      </a:srgbClr>
                    </a:gs>
                    <a:gs pos="75000">
                      <a:srgbClr val="9B2D1F">
                        <a:tint val="90000"/>
                        <a:shade val="60000"/>
                        <a:satMod val="240000"/>
                      </a:srgbClr>
                    </a:gs>
                    <a:gs pos="100000">
                      <a:srgbClr val="9B2D1F">
                        <a:tint val="100000"/>
                        <a:shade val="50000"/>
                        <a:satMod val="240000"/>
                      </a:srgbClr>
                    </a:gs>
                  </a:gsLst>
                  <a:lin ang="5400000"/>
                </a:gradFill>
                <a:effectLst>
                  <a:outerShdw blurRad="50800" dist="39000" dir="5460000" algn="tl">
                    <a:srgbClr val="000000">
                      <a:alpha val="38000"/>
                    </a:srgbClr>
                  </a:outerShdw>
                </a:effectLst>
                <a:latin typeface="Futura Md BT" panose="020B0602020204020303" pitchFamily="34" charset="0"/>
              </a:rPr>
              <a:t>Active Monitoring Status</a:t>
            </a:r>
            <a:endParaRPr lang="en-CA" sz="6000" b="1" dirty="0">
              <a:ln w="11430"/>
              <a:gradFill>
                <a:gsLst>
                  <a:gs pos="0">
                    <a:srgbClr val="9B2D1F">
                      <a:tint val="70000"/>
                      <a:satMod val="245000"/>
                    </a:srgbClr>
                  </a:gs>
                  <a:gs pos="75000">
                    <a:srgbClr val="9B2D1F">
                      <a:tint val="90000"/>
                      <a:shade val="60000"/>
                      <a:satMod val="240000"/>
                    </a:srgbClr>
                  </a:gs>
                  <a:gs pos="100000">
                    <a:srgbClr val="9B2D1F">
                      <a:tint val="100000"/>
                      <a:shade val="50000"/>
                      <a:satMod val="240000"/>
                    </a:srgbClr>
                  </a:gs>
                </a:gsLst>
                <a:lin ang="5400000"/>
              </a:gradFill>
              <a:effectLst>
                <a:outerShdw blurRad="50800" dist="39000" dir="5460000" algn="tl">
                  <a:srgbClr val="000000">
                    <a:alpha val="38000"/>
                  </a:srgbClr>
                </a:outerShdw>
              </a:effectLst>
              <a:latin typeface="Futura Md BT" panose="020B0602020204020303"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915780638"/>
              </p:ext>
            </p:extLst>
          </p:nvPr>
        </p:nvGraphicFramePr>
        <p:xfrm>
          <a:off x="0" y="2097128"/>
          <a:ext cx="9144000" cy="1660596"/>
        </p:xfrm>
        <a:graphic>
          <a:graphicData uri="http://schemas.openxmlformats.org/drawingml/2006/table">
            <a:tbl>
              <a:tblPr/>
              <a:tblGrid>
                <a:gridCol w="710436"/>
                <a:gridCol w="1019820"/>
                <a:gridCol w="1214617"/>
                <a:gridCol w="1019820"/>
                <a:gridCol w="710436"/>
                <a:gridCol w="756271"/>
                <a:gridCol w="607308"/>
                <a:gridCol w="996902"/>
                <a:gridCol w="905232"/>
                <a:gridCol w="435429"/>
                <a:gridCol w="767729"/>
              </a:tblGrid>
              <a:tr h="284412">
                <a:tc gridSpan="11">
                  <a:txBody>
                    <a:bodyPr/>
                    <a:lstStyle/>
                    <a:p>
                      <a:pPr algn="l" fontAlgn="ctr"/>
                      <a:r>
                        <a:rPr lang="en-US" sz="1700" b="1" i="0" u="none" strike="noStrike" dirty="0">
                          <a:solidFill>
                            <a:srgbClr val="FFFFFF"/>
                          </a:solidFill>
                          <a:effectLst/>
                          <a:latin typeface="Calibri"/>
                        </a:rPr>
                        <a:t>MISSOURI</a:t>
                      </a:r>
                    </a:p>
                  </a:txBody>
                  <a:tcPr marL="9175" marR="9175" marT="9175" marB="0" anchor="ctr">
                    <a:lnL w="12700" cap="flat" cmpd="sng" algn="ctr">
                      <a:solidFill>
                        <a:srgbClr val="D3D3D3"/>
                      </a:solidFill>
                      <a:prstDash val="solid"/>
                      <a:round/>
                      <a:headEnd type="none" w="med" len="med"/>
                      <a:tailEnd type="none" w="med" len="med"/>
                    </a:lnL>
                    <a:lnR>
                      <a:noFill/>
                    </a:lnR>
                    <a:lnT>
                      <a:noFill/>
                    </a:lnT>
                    <a:lnB w="12700" cap="flat" cmpd="sng" algn="ctr">
                      <a:solidFill>
                        <a:srgbClr val="D3D3D3"/>
                      </a:solidFill>
                      <a:prstDash val="solid"/>
                      <a:round/>
                      <a:headEnd type="none" w="med" len="med"/>
                      <a:tailEnd type="none" w="med" len="med"/>
                    </a:lnB>
                    <a:solidFill>
                      <a:srgbClr val="076EA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9364">
                <a:tc rowSpan="2">
                  <a:txBody>
                    <a:bodyPr/>
                    <a:lstStyle/>
                    <a:p>
                      <a:pPr algn="ctr" fontAlgn="ctr"/>
                      <a:r>
                        <a:rPr lang="en-US" sz="1300" b="1" i="0" u="none" strike="noStrike">
                          <a:solidFill>
                            <a:srgbClr val="FFFFFF"/>
                          </a:solidFill>
                          <a:effectLst/>
                          <a:latin typeface="Calibri"/>
                        </a:rPr>
                        <a:t>SECTION</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rowSpan="2">
                  <a:txBody>
                    <a:bodyPr/>
                    <a:lstStyle/>
                    <a:p>
                      <a:pPr algn="ctr" fontAlgn="ctr"/>
                      <a:r>
                        <a:rPr lang="en-US" sz="1300" b="1" i="0" u="none" strike="noStrike">
                          <a:solidFill>
                            <a:srgbClr val="FFFFFF"/>
                          </a:solidFill>
                          <a:effectLst/>
                          <a:latin typeface="Calibri"/>
                        </a:rPr>
                        <a:t>EXPERIMENT</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gridSpan="3">
                  <a:txBody>
                    <a:bodyPr/>
                    <a:lstStyle/>
                    <a:p>
                      <a:pPr algn="ctr" fontAlgn="ctr"/>
                      <a:r>
                        <a:rPr lang="en-US" sz="1300" b="1" i="0" u="none" strike="noStrike">
                          <a:solidFill>
                            <a:srgbClr val="FFFFFF"/>
                          </a:solidFill>
                          <a:effectLst/>
                          <a:latin typeface="Calibri"/>
                        </a:rPr>
                        <a:t>PROFILE</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hMerge="1">
                  <a:txBody>
                    <a:bodyPr/>
                    <a:lstStyle/>
                    <a:p>
                      <a:endParaRPr lang="en-US"/>
                    </a:p>
                  </a:txBody>
                  <a:tcPr/>
                </a:tc>
                <a:tc hMerge="1">
                  <a:txBody>
                    <a:bodyPr/>
                    <a:lstStyle/>
                    <a:p>
                      <a:endParaRPr lang="en-US"/>
                    </a:p>
                  </a:txBody>
                  <a:tcPr/>
                </a:tc>
                <a:tc gridSpan="2">
                  <a:txBody>
                    <a:bodyPr/>
                    <a:lstStyle/>
                    <a:p>
                      <a:pPr algn="ctr" fontAlgn="ctr"/>
                      <a:r>
                        <a:rPr lang="en-US" sz="1300" b="1" i="0" u="none" strike="noStrike">
                          <a:solidFill>
                            <a:srgbClr val="FFFFFF"/>
                          </a:solidFill>
                          <a:effectLst/>
                          <a:latin typeface="Calibri"/>
                        </a:rPr>
                        <a:t>DISTRESS</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hMerge="1">
                  <a:txBody>
                    <a:bodyPr/>
                    <a:lstStyle/>
                    <a:p>
                      <a:endParaRPr lang="en-US"/>
                    </a:p>
                  </a:txBody>
                  <a:tcPr/>
                </a:tc>
                <a:tc gridSpan="2">
                  <a:txBody>
                    <a:bodyPr/>
                    <a:lstStyle/>
                    <a:p>
                      <a:pPr algn="ctr" fontAlgn="ctr"/>
                      <a:r>
                        <a:rPr lang="en-US" sz="1300" b="1" i="0" u="none" strike="noStrike">
                          <a:solidFill>
                            <a:srgbClr val="FFFFFF"/>
                          </a:solidFill>
                          <a:effectLst/>
                          <a:latin typeface="Calibri"/>
                        </a:rPr>
                        <a:t>TRAFFIC</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hMerge="1">
                  <a:txBody>
                    <a:bodyPr/>
                    <a:lstStyle/>
                    <a:p>
                      <a:endParaRPr lang="en-US"/>
                    </a:p>
                  </a:txBody>
                  <a:tcPr/>
                </a:tc>
                <a:tc rowSpan="2">
                  <a:txBody>
                    <a:bodyPr/>
                    <a:lstStyle/>
                    <a:p>
                      <a:pPr algn="ctr" fontAlgn="ctr"/>
                      <a:r>
                        <a:rPr lang="en-US" sz="1300" b="1" i="0" u="none" strike="noStrike">
                          <a:solidFill>
                            <a:srgbClr val="FFFFFF"/>
                          </a:solidFill>
                          <a:effectLst/>
                          <a:latin typeface="Calibri"/>
                        </a:rPr>
                        <a:t>FWD</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rowSpan="2">
                  <a:txBody>
                    <a:bodyPr/>
                    <a:lstStyle/>
                    <a:p>
                      <a:pPr algn="ctr" fontAlgn="ctr"/>
                      <a:r>
                        <a:rPr lang="en-US" sz="1300" b="1" i="0" u="none" strike="noStrike">
                          <a:solidFill>
                            <a:srgbClr val="FFFFFF"/>
                          </a:solidFill>
                          <a:effectLst/>
                          <a:latin typeface="Calibri"/>
                        </a:rPr>
                        <a:t>FRICTION</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r>
              <a:tr h="229364">
                <a:tc vMerge="1">
                  <a:txBody>
                    <a:bodyPr/>
                    <a:lstStyle/>
                    <a:p>
                      <a:endParaRPr lang="en-US"/>
                    </a:p>
                  </a:txBody>
                  <a:tcPr/>
                </a:tc>
                <a:tc vMerge="1">
                  <a:txBody>
                    <a:bodyPr/>
                    <a:lstStyle/>
                    <a:p>
                      <a:endParaRPr lang="en-US"/>
                    </a:p>
                  </a:txBody>
                  <a:tcPr/>
                </a:tc>
                <a:tc>
                  <a:txBody>
                    <a:bodyPr/>
                    <a:lstStyle/>
                    <a:p>
                      <a:pPr algn="ctr" fontAlgn="ctr"/>
                      <a:r>
                        <a:rPr lang="en-US" sz="1300" b="1" i="0" u="none" strike="noStrike">
                          <a:solidFill>
                            <a:srgbClr val="FFFFFF"/>
                          </a:solidFill>
                          <a:effectLst/>
                          <a:latin typeface="Calibri"/>
                        </a:rPr>
                        <a:t>LONGITUDINAL</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a:txBody>
                    <a:bodyPr/>
                    <a:lstStyle/>
                    <a:p>
                      <a:pPr algn="ctr" fontAlgn="ctr"/>
                      <a:r>
                        <a:rPr lang="en-US" sz="1300" b="1" i="0" u="none" strike="noStrike">
                          <a:solidFill>
                            <a:srgbClr val="FFFFFF"/>
                          </a:solidFill>
                          <a:effectLst/>
                          <a:latin typeface="Calibri"/>
                        </a:rPr>
                        <a:t>TRANSVERSE</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a:txBody>
                    <a:bodyPr/>
                    <a:lstStyle/>
                    <a:p>
                      <a:pPr algn="ctr" fontAlgn="ctr"/>
                      <a:r>
                        <a:rPr lang="en-US" sz="1300" b="1" i="0" u="none" strike="noStrike">
                          <a:solidFill>
                            <a:srgbClr val="FFFFFF"/>
                          </a:solidFill>
                          <a:effectLst/>
                          <a:latin typeface="Calibri"/>
                        </a:rPr>
                        <a:t>TEXTURE</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a:txBody>
                    <a:bodyPr/>
                    <a:lstStyle/>
                    <a:p>
                      <a:pPr algn="ctr" fontAlgn="ctr"/>
                      <a:r>
                        <a:rPr lang="en-US" sz="1300" b="1" i="0" u="none" strike="noStrike">
                          <a:solidFill>
                            <a:srgbClr val="FFFFFF"/>
                          </a:solidFill>
                          <a:effectLst/>
                          <a:latin typeface="Calibri"/>
                        </a:rPr>
                        <a:t>MANUAL</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a:txBody>
                    <a:bodyPr/>
                    <a:lstStyle/>
                    <a:p>
                      <a:pPr algn="ctr" fontAlgn="ctr"/>
                      <a:r>
                        <a:rPr lang="en-US" sz="1300" b="1" i="0" u="none" strike="noStrike">
                          <a:solidFill>
                            <a:srgbClr val="FFFFFF"/>
                          </a:solidFill>
                          <a:effectLst/>
                          <a:latin typeface="Calibri"/>
                        </a:rPr>
                        <a:t>PHOTO</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a:txBody>
                    <a:bodyPr/>
                    <a:lstStyle/>
                    <a:p>
                      <a:pPr algn="ctr" fontAlgn="ctr"/>
                      <a:r>
                        <a:rPr lang="en-US" sz="1300" b="1" i="0" u="none" strike="noStrike">
                          <a:solidFill>
                            <a:srgbClr val="FFFFFF"/>
                          </a:solidFill>
                          <a:effectLst/>
                          <a:latin typeface="Calibri"/>
                        </a:rPr>
                        <a:t>MONITORED</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a:txBody>
                    <a:bodyPr/>
                    <a:lstStyle/>
                    <a:p>
                      <a:pPr algn="ctr" fontAlgn="ctr"/>
                      <a:r>
                        <a:rPr lang="en-US" sz="1300" b="1" i="0" u="none" strike="noStrike">
                          <a:solidFill>
                            <a:srgbClr val="FFFFFF"/>
                          </a:solidFill>
                          <a:effectLst/>
                          <a:latin typeface="Calibri"/>
                        </a:rPr>
                        <a:t>ESTIMATED</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solidFill>
                      <a:srgbClr val="07ABE6"/>
                    </a:solidFill>
                  </a:tcPr>
                </a:tc>
                <a:tc vMerge="1">
                  <a:txBody>
                    <a:bodyPr/>
                    <a:lstStyle/>
                    <a:p>
                      <a:endParaRPr lang="en-US"/>
                    </a:p>
                  </a:txBody>
                  <a:tcPr/>
                </a:tc>
                <a:tc vMerge="1">
                  <a:txBody>
                    <a:bodyPr/>
                    <a:lstStyle/>
                    <a:p>
                      <a:endParaRPr lang="en-US"/>
                    </a:p>
                  </a:txBody>
                  <a:tcPr/>
                </a:tc>
              </a:tr>
              <a:tr h="229364">
                <a:tc>
                  <a:txBody>
                    <a:bodyPr/>
                    <a:lstStyle/>
                    <a:p>
                      <a:pPr algn="ctr" fontAlgn="ctr"/>
                      <a:r>
                        <a:rPr lang="en-US" sz="1300" b="0" i="0" u="none" strike="noStrike">
                          <a:solidFill>
                            <a:srgbClr val="000000"/>
                          </a:solidFill>
                          <a:effectLst/>
                          <a:latin typeface="Calibri"/>
                        </a:rPr>
                        <a:t>290801</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SPS-8</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9</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9</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1</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9</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1</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1</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0</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5</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0</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r>
              <a:tr h="229364">
                <a:tc>
                  <a:txBody>
                    <a:bodyPr/>
                    <a:lstStyle/>
                    <a:p>
                      <a:pPr algn="ctr" fontAlgn="ctr"/>
                      <a:r>
                        <a:rPr lang="en-US" sz="1300" b="0" i="0" u="none" strike="noStrike">
                          <a:solidFill>
                            <a:srgbClr val="000000"/>
                          </a:solidFill>
                          <a:effectLst/>
                          <a:latin typeface="Calibri"/>
                        </a:rPr>
                        <a:t>290802</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SPS-8</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9</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10</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1</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9</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1</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1</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0</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5</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0</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r>
              <a:tr h="229364">
                <a:tc>
                  <a:txBody>
                    <a:bodyPr/>
                    <a:lstStyle/>
                    <a:p>
                      <a:pPr algn="ctr" fontAlgn="ctr"/>
                      <a:r>
                        <a:rPr lang="en-US" sz="1300" b="0" i="0" u="none" strike="noStrike">
                          <a:solidFill>
                            <a:srgbClr val="000000"/>
                          </a:solidFill>
                          <a:effectLst/>
                          <a:latin typeface="Calibri"/>
                        </a:rPr>
                        <a:t>290807</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SPS-8</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9</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2</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1</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9</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1</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1</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0</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5</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0</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r>
              <a:tr h="229364">
                <a:tc>
                  <a:txBody>
                    <a:bodyPr/>
                    <a:lstStyle/>
                    <a:p>
                      <a:pPr algn="ctr" fontAlgn="ctr"/>
                      <a:r>
                        <a:rPr lang="en-US" sz="1300" b="0" i="0" u="none" strike="noStrike">
                          <a:solidFill>
                            <a:srgbClr val="000000"/>
                          </a:solidFill>
                          <a:effectLst/>
                          <a:latin typeface="Calibri"/>
                        </a:rPr>
                        <a:t>290808</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SPS-8</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9</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2</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1</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8</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1</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1</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0</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Calibri"/>
                        </a:rPr>
                        <a:t>5</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Calibri"/>
                        </a:rPr>
                        <a:t>0</a:t>
                      </a:r>
                    </a:p>
                  </a:txBody>
                  <a:tcPr marL="9175" marR="9175" marT="9175"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r>
            </a:tbl>
          </a:graphicData>
        </a:graphic>
      </p:graphicFrame>
      <p:pic>
        <p:nvPicPr>
          <p:cNvPr id="8" name="Picture 7" descr="C:\Users\cleal\Documents\29 - Missouri\MoDOT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9757" y="4504474"/>
            <a:ext cx="2461847"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4572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N:\Carlos\Stantec\!_LTPP Communications\North Central\27 - Minnesota\Images\BuffaloNY_Water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06" y="0"/>
            <a:ext cx="10597243" cy="69824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8518"/>
            <a:ext cx="9144000" cy="2554545"/>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North Central</a:t>
            </a:r>
          </a:p>
          <a:p>
            <a:r>
              <a:rPr lang="en-US"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Regional Office</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2" y="4261089"/>
            <a:ext cx="7863840" cy="2286000"/>
            <a:chOff x="-2" y="4261089"/>
            <a:chExt cx="7863840" cy="2286000"/>
          </a:xfrm>
        </p:grpSpPr>
        <p:sp>
          <p:nvSpPr>
            <p:cNvPr id="4" name="Rectangle 3"/>
            <p:cNvSpPr/>
            <p:nvPr/>
          </p:nvSpPr>
          <p:spPr>
            <a:xfrm>
              <a:off x="-2" y="4261089"/>
              <a:ext cx="7863840" cy="2286000"/>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5" name="Rectangle 4"/>
            <p:cNvSpPr/>
            <p:nvPr/>
          </p:nvSpPr>
          <p:spPr>
            <a:xfrm>
              <a:off x="19206" y="4286444"/>
              <a:ext cx="4568879"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Monitoring Status</a:t>
              </a:r>
              <a:endParaRPr lang="en-CA"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6" name="Rectangle 5"/>
          <p:cNvSpPr/>
          <p:nvPr/>
        </p:nvSpPr>
        <p:spPr>
          <a:xfrm>
            <a:off x="19206" y="5353679"/>
            <a:ext cx="3360087" cy="646331"/>
          </a:xfrm>
          <a:prstGeom prst="rect">
            <a:avLst/>
          </a:prstGeom>
        </p:spPr>
        <p:txBody>
          <a:bodyPr wrap="none">
            <a:spAutoFit/>
          </a:bodyPr>
          <a:lstStyle/>
          <a:p>
            <a:r>
              <a:rPr lang="en-US" sz="3600" b="1" spc="50" dirty="0" err="1"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NCRO</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 People</a:t>
            </a:r>
            <a:endParaRPr lang="en-CA"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7" name="Rectangle 6"/>
          <p:cNvSpPr/>
          <p:nvPr/>
        </p:nvSpPr>
        <p:spPr>
          <a:xfrm>
            <a:off x="19206" y="4808948"/>
            <a:ext cx="5104282"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Monitoring Schedule</a:t>
            </a:r>
            <a:endParaRPr lang="en-CA"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19206" y="5884728"/>
            <a:ext cx="7087518"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www.LTPP.Stantec.com/NCRO</a:t>
            </a:r>
            <a:endParaRPr lang="en-CA"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161152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920269" y="1114217"/>
            <a:ext cx="6126413" cy="2800767"/>
          </a:xfrm>
          <a:prstGeom prst="rect">
            <a:avLst/>
          </a:prstGeom>
        </p:spPr>
        <p:txBody>
          <a:bodyPr wrap="square" anchor="ctr">
            <a:spAutoFit/>
          </a:bodyPr>
          <a:lstStyle/>
          <a:p>
            <a:pPr algn="ctr"/>
            <a:r>
              <a:rPr lang="en-US" sz="88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2015 &amp; Beyond</a:t>
            </a:r>
          </a:p>
        </p:txBody>
      </p:sp>
      <p:sp>
        <p:nvSpPr>
          <p:cNvPr id="7" name="Rectangle 6"/>
          <p:cNvSpPr/>
          <p:nvPr/>
        </p:nvSpPr>
        <p:spPr>
          <a:xfrm>
            <a:off x="1783080" y="1143000"/>
            <a:ext cx="91440" cy="2743200"/>
          </a:xfrm>
          <a:prstGeom prst="rect">
            <a:avLst/>
          </a:prstGeom>
          <a:solidFill>
            <a:srgbClr val="FEFCFC"/>
          </a:solidFill>
          <a:ln>
            <a:noFill/>
          </a:ln>
          <a:effectLst>
            <a:innerShdw blurRad="50927" dist="38100" dir="135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spc="5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endParaRPr>
          </a:p>
        </p:txBody>
      </p:sp>
      <p:pic>
        <p:nvPicPr>
          <p:cNvPr id="5" name="Picture 2" descr="N:\Carlos\Stantec\!_LTPP Communications\North Central\27 - Minnesota\Images\LTPP Logo - R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786" y="5381623"/>
            <a:ext cx="2743200" cy="1333882"/>
          </a:xfrm>
          <a:prstGeom prst="rect">
            <a:avLst/>
          </a:prstGeom>
          <a:noFill/>
          <a:ln>
            <a:noFill/>
          </a:ln>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7501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Carlos\Stantec\!_LTPP Communications\North Central\27 - Minnesota\Images\road_work_ah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01" y="0"/>
            <a:ext cx="1091217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779" y="4376024"/>
            <a:ext cx="7680876" cy="2554545"/>
          </a:xfrm>
          <a:prstGeom prst="rect">
            <a:avLst/>
          </a:prstGeom>
        </p:spPr>
        <p:txBody>
          <a:bodyPr wrap="square">
            <a:spAutoFit/>
          </a:bodyPr>
          <a:lstStyle/>
          <a:p>
            <a:r>
              <a:rPr lang="en-US"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More</a:t>
            </a:r>
          </a:p>
          <a:p>
            <a:r>
              <a:rPr lang="en-US"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Research</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17" name="Group 16"/>
          <p:cNvGrpSpPr/>
          <p:nvPr/>
        </p:nvGrpSpPr>
        <p:grpSpPr>
          <a:xfrm>
            <a:off x="169735" y="-202337"/>
            <a:ext cx="3291840" cy="3137772"/>
            <a:chOff x="3840488" y="3645272"/>
            <a:chExt cx="3291840" cy="3137772"/>
          </a:xfrm>
        </p:grpSpPr>
        <p:sp>
          <p:nvSpPr>
            <p:cNvPr id="18" name="Rounded Rectangle 17"/>
            <p:cNvSpPr/>
            <p:nvPr/>
          </p:nvSpPr>
          <p:spPr>
            <a:xfrm>
              <a:off x="3840488" y="4131284"/>
              <a:ext cx="3291840" cy="2651760"/>
            </a:xfrm>
            <a:prstGeom prst="roundRect">
              <a:avLst/>
            </a:prstGeom>
            <a:solidFill>
              <a:srgbClr val="373737"/>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19" name="Rectangle 18"/>
            <p:cNvSpPr/>
            <p:nvPr/>
          </p:nvSpPr>
          <p:spPr>
            <a:xfrm>
              <a:off x="4041217" y="4421138"/>
              <a:ext cx="3091111" cy="2308324"/>
            </a:xfrm>
            <a:prstGeom prst="rect">
              <a:avLst/>
            </a:prstGeom>
          </p:spPr>
          <p:txBody>
            <a:bodyPr wrap="square">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Research is a</a:t>
              </a:r>
            </a:p>
            <a:p>
              <a:r>
                <a:rPr lang="en-US" sz="3600" b="1" cap="all"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Never-Ending</a:t>
              </a:r>
            </a:p>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Process…</a:t>
              </a:r>
              <a:endParaRPr lang="en-CA" sz="3600" dirty="0">
                <a:solidFill>
                  <a:prstClr val="white"/>
                </a:solidFill>
                <a:latin typeface="Futura Md BT" panose="020B0602020204020303" pitchFamily="34" charset="0"/>
              </a:endParaRPr>
            </a:p>
          </p:txBody>
        </p:sp>
        <p:sp>
          <p:nvSpPr>
            <p:cNvPr id="20" name="TextBox 19"/>
            <p:cNvSpPr txBox="1"/>
            <p:nvPr/>
          </p:nvSpPr>
          <p:spPr>
            <a:xfrm>
              <a:off x="3868346" y="3645272"/>
              <a:ext cx="1463025" cy="1569660"/>
            </a:xfrm>
            <a:prstGeom prst="rect">
              <a:avLst/>
            </a:prstGeom>
            <a:noFill/>
            <a:ln>
              <a:noFill/>
            </a:ln>
          </p:spPr>
          <p:txBody>
            <a:bodyPr wrap="square" rtlCol="0">
              <a:spAutoFit/>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rPr>
                <a:t>“</a:t>
              </a:r>
              <a:endParaRPr lang="en-CA" sz="9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3497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N:\Carlos\Stantec\!_LTPP Communications\North Central\27 - Minnesota\Images\2013-06-07-opportunity.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0050" y="0"/>
            <a:ext cx="15430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643652" y="39379"/>
            <a:ext cx="4323620" cy="707886"/>
          </a:xfrm>
          <a:prstGeom prst="rect">
            <a:avLst/>
          </a:prstGeom>
        </p:spPr>
        <p:txBody>
          <a:bodyPr wrap="none">
            <a:spAutoFit/>
          </a:bodyPr>
          <a:lstStyle/>
          <a:p>
            <a:pPr algn="r"/>
            <a:r>
              <a:rPr lang="en-US" sz="4000" b="1" spc="50" dirty="0" err="1"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Backcalculation</a:t>
            </a:r>
            <a:endParaRPr lang="en-CA" sz="4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14" name="Rectangle 13"/>
          <p:cNvSpPr/>
          <p:nvPr/>
        </p:nvSpPr>
        <p:spPr>
          <a:xfrm>
            <a:off x="1207588" y="5842029"/>
            <a:ext cx="6704078" cy="1015663"/>
          </a:xfrm>
          <a:prstGeom prst="rect">
            <a:avLst/>
          </a:prstGeom>
        </p:spPr>
        <p:txBody>
          <a:bodyPr wrap="none">
            <a:spAutoFit/>
          </a:bodyPr>
          <a:lstStyle/>
          <a:p>
            <a:pPr algn="ctr"/>
            <a:r>
              <a:rPr lang="en-US" sz="6000" b="1" cap="all"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new </a:t>
            </a:r>
            <a:r>
              <a:rPr lang="en-US" sz="6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Experiment</a:t>
            </a:r>
            <a:endParaRPr lang="en-US" sz="6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16" name="Rectangle 15"/>
          <p:cNvSpPr/>
          <p:nvPr/>
        </p:nvSpPr>
        <p:spPr>
          <a:xfrm>
            <a:off x="5303512" y="631636"/>
            <a:ext cx="3663760" cy="707886"/>
          </a:xfrm>
          <a:prstGeom prst="rect">
            <a:avLst/>
          </a:prstGeom>
        </p:spPr>
        <p:txBody>
          <a:bodyPr wrap="none">
            <a:spAutoFit/>
          </a:bodyPr>
          <a:lstStyle/>
          <a:p>
            <a:pPr algn="r"/>
            <a:r>
              <a:rPr lang="en-US" sz="4000" b="1" spc="50" dirty="0" err="1">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Macrotexture</a:t>
            </a:r>
            <a:endParaRPr lang="en-US" sz="32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6" name="Rectangle 5"/>
          <p:cNvSpPr/>
          <p:nvPr/>
        </p:nvSpPr>
        <p:spPr>
          <a:xfrm>
            <a:off x="6958389" y="1234464"/>
            <a:ext cx="2008883" cy="707886"/>
          </a:xfrm>
          <a:prstGeom prst="rect">
            <a:avLst/>
          </a:prstGeom>
        </p:spPr>
        <p:txBody>
          <a:bodyPr wrap="none">
            <a:spAutoFit/>
          </a:bodyPr>
          <a:lstStyle/>
          <a:p>
            <a:pPr algn="r"/>
            <a:r>
              <a:rPr lang="en-US" sz="4000" b="1" spc="50" dirty="0" err="1"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MERRA</a:t>
            </a:r>
            <a:endParaRPr lang="en-US" sz="4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9" name="Rectangle 8"/>
          <p:cNvSpPr/>
          <p:nvPr/>
        </p:nvSpPr>
        <p:spPr>
          <a:xfrm>
            <a:off x="1322553" y="5302975"/>
            <a:ext cx="5976316" cy="707886"/>
          </a:xfrm>
          <a:prstGeom prst="rect">
            <a:avLst/>
          </a:prstGeom>
        </p:spPr>
        <p:txBody>
          <a:bodyPr wrap="none">
            <a:spAutoFit/>
          </a:bodyPr>
          <a:lstStyle/>
          <a:p>
            <a:pPr algn="r"/>
            <a:r>
              <a:rPr lang="en-US" sz="4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Data Analysis Projects </a:t>
            </a:r>
            <a:endParaRPr lang="en-US" sz="4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Tree>
    <p:extLst>
      <p:ext uri="{BB962C8B-B14F-4D97-AF65-F5344CB8AC3E}">
        <p14:creationId xmlns:p14="http://schemas.microsoft.com/office/powerpoint/2010/main" val="2291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500" tmFilter="0, 0; .2, .5; .8, .5; 1, 0"/>
                                        <p:tgtEl>
                                          <p:spTgt spid="14"/>
                                        </p:tgtEl>
                                      </p:cBhvr>
                                    </p:animEffect>
                                    <p:animScale>
                                      <p:cBhvr>
                                        <p:cTn id="2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4" grpId="1"/>
      <p:bldP spid="16" grpId="0"/>
      <p:bldP spid="6"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263054"/>
            <a:ext cx="1295400" cy="509524"/>
          </a:xfrm>
          <a:prstGeom prst="rect">
            <a:avLst/>
          </a:prstGeom>
        </p:spPr>
      </p:pic>
      <p:pic>
        <p:nvPicPr>
          <p:cNvPr id="5" name="Picture 2" descr="N:\Carlos\Stantec\!_LTPP Communications\North Central\27 - Minnesota\Images\RMS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2190" y="4182116"/>
            <a:ext cx="5053729" cy="153288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438992" y="1235075"/>
            <a:ext cx="5486400" cy="0"/>
          </a:xfrm>
          <a:prstGeom prst="line">
            <a:avLst/>
          </a:prstGeom>
          <a:noFill/>
          <a:ln w="38100" cap="flat" cmpd="sng" algn="ctr">
            <a:solidFill>
              <a:sysClr val="windowText" lastClr="000000">
                <a:lumMod val="50000"/>
                <a:lumOff val="50000"/>
              </a:sysClr>
            </a:solidFill>
            <a:prstDash val="solid"/>
          </a:ln>
          <a:effectLst>
            <a:outerShdw blurRad="50800" dist="38100" dir="5400000" algn="t" rotWithShape="0">
              <a:prstClr val="black">
                <a:alpha val="40000"/>
              </a:prstClr>
            </a:outerShdw>
          </a:effectLst>
        </p:spPr>
      </p:cxnSp>
      <p:sp>
        <p:nvSpPr>
          <p:cNvPr id="8" name="Rectangle 7"/>
          <p:cNvSpPr/>
          <p:nvPr/>
        </p:nvSpPr>
        <p:spPr>
          <a:xfrm>
            <a:off x="448137" y="301079"/>
            <a:ext cx="8421496" cy="769441"/>
          </a:xfrm>
          <a:prstGeom prst="rect">
            <a:avLst/>
          </a:prstGeom>
        </p:spPr>
        <p:txBody>
          <a:bodyPr wrap="square">
            <a:spAutoFit/>
          </a:bodyPr>
          <a:lstStyle/>
          <a:p>
            <a:r>
              <a:rPr lang="en-CA" sz="4400" b="1" spc="-150" dirty="0" err="1">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Backcalculation</a:t>
            </a:r>
            <a:r>
              <a:rPr lang="en-CA" sz="4400" b="1" spc="-150"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 of </a:t>
            </a:r>
            <a:r>
              <a:rPr lang="en-CA" sz="4400" b="1" spc="-150" dirty="0" err="1">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LTPP</a:t>
            </a:r>
            <a:r>
              <a:rPr lang="en-CA" sz="4400" b="1" spc="-150"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 Data</a:t>
            </a:r>
          </a:p>
        </p:txBody>
      </p:sp>
      <p:sp>
        <p:nvSpPr>
          <p:cNvPr id="9" name="Rectangle 8"/>
          <p:cNvSpPr/>
          <p:nvPr/>
        </p:nvSpPr>
        <p:spPr>
          <a:xfrm>
            <a:off x="457226" y="1578786"/>
            <a:ext cx="6674007" cy="646331"/>
          </a:xfrm>
          <a:prstGeom prst="rect">
            <a:avLst/>
          </a:prstGeom>
        </p:spPr>
        <p:txBody>
          <a:bodyPr wrap="none">
            <a:spAutoFit/>
          </a:bodyPr>
          <a:lstStyle/>
          <a:p>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ALL </a:t>
            </a:r>
            <a:r>
              <a:rPr lang="en-US" sz="3600" dirty="0" err="1"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LTPP</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Deflection Basin Data</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1" name="Rectangle 10"/>
          <p:cNvSpPr/>
          <p:nvPr/>
        </p:nvSpPr>
        <p:spPr>
          <a:xfrm>
            <a:off x="448136" y="2225116"/>
            <a:ext cx="7915421" cy="646331"/>
          </a:xfrm>
          <a:prstGeom prst="rect">
            <a:avLst/>
          </a:prstGeom>
        </p:spPr>
        <p:txBody>
          <a:bodyPr wrap="square">
            <a:spAutoFit/>
          </a:bodyPr>
          <a:lstStyle/>
          <a:p>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NEW </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Computed Parameter Tables</a:t>
            </a:r>
            <a:endParaRPr lang="en-CA"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endParaRPr>
          </a:p>
        </p:txBody>
      </p:sp>
      <p:sp>
        <p:nvSpPr>
          <p:cNvPr id="12" name="Rectangle 11"/>
          <p:cNvSpPr/>
          <p:nvPr/>
        </p:nvSpPr>
        <p:spPr>
          <a:xfrm>
            <a:off x="457226" y="2856276"/>
            <a:ext cx="7752443" cy="646331"/>
          </a:xfrm>
          <a:prstGeom prst="rect">
            <a:avLst/>
          </a:prstGeom>
        </p:spPr>
        <p:txBody>
          <a:bodyPr wrap="none">
            <a:spAutoFit/>
          </a:bodyPr>
          <a:lstStyle/>
          <a:p>
            <a:r>
              <a:rPr lang="en-US" sz="3600" dirty="0" err="1">
                <a:solidFill>
                  <a:srgbClr val="C00000"/>
                </a:solidFill>
                <a:effectLst>
                  <a:outerShdw blurRad="38100" dist="38100" dir="2700000" algn="tl">
                    <a:srgbClr val="000000">
                      <a:alpha val="43137"/>
                    </a:srgbClr>
                  </a:outerShdw>
                </a:effectLst>
                <a:latin typeface="Futura Md BT" panose="020B0602020204020303" pitchFamily="34" charset="0"/>
              </a:rPr>
              <a:t>Evercalc</a:t>
            </a:r>
            <a:r>
              <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was the Primary Software</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0" name="Rectangle 9"/>
          <p:cNvSpPr/>
          <p:nvPr/>
        </p:nvSpPr>
        <p:spPr>
          <a:xfrm>
            <a:off x="448137" y="3514507"/>
            <a:ext cx="6106159" cy="646331"/>
          </a:xfrm>
          <a:prstGeom prst="rect">
            <a:avLst/>
          </a:prstGeom>
        </p:spPr>
        <p:txBody>
          <a:bodyPr wrap="none">
            <a:spAutoFit/>
          </a:bodyPr>
          <a:lstStyle/>
          <a:p>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Released</a:t>
            </a:r>
            <a:r>
              <a:rPr lang="en-CA"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 </a:t>
            </a:r>
            <a:r>
              <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sym typeface="Wingdings"/>
              </a:rPr>
              <a:t> </a:t>
            </a:r>
            <a:r>
              <a:rPr lang="en-US" sz="3600" dirty="0">
                <a:solidFill>
                  <a:srgbClr val="C00000"/>
                </a:solidFill>
                <a:effectLst>
                  <a:outerShdw blurRad="38100" dist="38100" dir="2700000" algn="tl">
                    <a:srgbClr val="000000">
                      <a:alpha val="43137"/>
                    </a:srgbClr>
                  </a:outerShdw>
                </a:effectLst>
                <a:latin typeface="Futura Md BT" panose="020B0602020204020303" pitchFamily="34" charset="0"/>
              </a:rPr>
              <a:t>June 30, 2015</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Tree>
    <p:extLst>
      <p:ext uri="{BB962C8B-B14F-4D97-AF65-F5344CB8AC3E}">
        <p14:creationId xmlns:p14="http://schemas.microsoft.com/office/powerpoint/2010/main" val="87941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263054"/>
            <a:ext cx="1295400" cy="509524"/>
          </a:xfrm>
          <a:prstGeom prst="rect">
            <a:avLst/>
          </a:prstGeom>
        </p:spPr>
      </p:pic>
      <p:pic>
        <p:nvPicPr>
          <p:cNvPr id="13" name="Picture 3" descr="N:\Carlos\Stantec\!_LTPP Communications\North Central\27 - Minnesota\Images\A10H0004-figur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347" y="4326518"/>
            <a:ext cx="4029075" cy="166687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flipH="1">
            <a:off x="438992" y="1235075"/>
            <a:ext cx="5486400" cy="0"/>
          </a:xfrm>
          <a:prstGeom prst="line">
            <a:avLst/>
          </a:prstGeom>
          <a:noFill/>
          <a:ln w="38100" cap="flat" cmpd="sng" algn="ctr">
            <a:solidFill>
              <a:sysClr val="windowText" lastClr="000000">
                <a:lumMod val="50000"/>
                <a:lumOff val="50000"/>
              </a:sysClr>
            </a:solidFill>
            <a:prstDash val="solid"/>
          </a:ln>
          <a:effectLst>
            <a:outerShdw blurRad="50800" dist="38100" dir="5400000" algn="t" rotWithShape="0">
              <a:prstClr val="black">
                <a:alpha val="40000"/>
              </a:prstClr>
            </a:outerShdw>
          </a:effectLst>
        </p:spPr>
      </p:cxnSp>
      <p:sp>
        <p:nvSpPr>
          <p:cNvPr id="16" name="Rectangle 15"/>
          <p:cNvSpPr/>
          <p:nvPr/>
        </p:nvSpPr>
        <p:spPr>
          <a:xfrm>
            <a:off x="448137" y="301079"/>
            <a:ext cx="8421496" cy="769441"/>
          </a:xfrm>
          <a:prstGeom prst="rect">
            <a:avLst/>
          </a:prstGeom>
        </p:spPr>
        <p:txBody>
          <a:bodyPr wrap="square">
            <a:spAutoFit/>
          </a:bodyPr>
          <a:lstStyle/>
          <a:p>
            <a:r>
              <a:rPr lang="en-CA" sz="4400" b="1" dirty="0" err="1">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Macrotexture</a:t>
            </a:r>
            <a:r>
              <a:rPr lang="en-CA" sz="4400" b="1"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 Measurements</a:t>
            </a:r>
          </a:p>
        </p:txBody>
      </p:sp>
      <p:sp>
        <p:nvSpPr>
          <p:cNvPr id="17" name="Rectangle 16"/>
          <p:cNvSpPr/>
          <p:nvPr/>
        </p:nvSpPr>
        <p:spPr>
          <a:xfrm>
            <a:off x="457226" y="1578786"/>
            <a:ext cx="7199407" cy="646331"/>
          </a:xfrm>
          <a:prstGeom prst="rect">
            <a:avLst/>
          </a:prstGeom>
        </p:spPr>
        <p:txBody>
          <a:bodyPr wrap="none">
            <a:spAutoFit/>
          </a:bodyPr>
          <a:lstStyle/>
          <a:p>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Measurements – </a:t>
            </a:r>
            <a:r>
              <a:rPr lang="en-US" sz="3600" dirty="0">
                <a:solidFill>
                  <a:srgbClr val="C00000"/>
                </a:solidFill>
                <a:effectLst>
                  <a:outerShdw blurRad="38100" dist="38100" dir="2700000" algn="tl">
                    <a:srgbClr val="000000">
                      <a:alpha val="43137"/>
                    </a:srgbClr>
                  </a:outerShdw>
                </a:effectLst>
                <a:latin typeface="Futura Md BT" panose="020B0602020204020303" pitchFamily="34" charset="0"/>
              </a:rPr>
              <a:t>0.5mm Intervals</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8" name="Rectangle 17"/>
          <p:cNvSpPr/>
          <p:nvPr/>
        </p:nvSpPr>
        <p:spPr>
          <a:xfrm>
            <a:off x="448173" y="2225117"/>
            <a:ext cx="5968301" cy="646331"/>
          </a:xfrm>
          <a:prstGeom prst="rect">
            <a:avLst/>
          </a:prstGeom>
        </p:spPr>
        <p:txBody>
          <a:bodyPr wrap="none">
            <a:spAutoFit/>
          </a:bodyPr>
          <a:lstStyle/>
          <a:p>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Data Collected Since </a:t>
            </a:r>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2013</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20" name="Rectangle 19"/>
          <p:cNvSpPr/>
          <p:nvPr/>
        </p:nvSpPr>
        <p:spPr>
          <a:xfrm>
            <a:off x="457226" y="2856276"/>
            <a:ext cx="8299067" cy="646331"/>
          </a:xfrm>
          <a:prstGeom prst="rect">
            <a:avLst/>
          </a:prstGeom>
        </p:spPr>
        <p:txBody>
          <a:bodyPr wrap="none">
            <a:spAutoFit/>
          </a:bodyPr>
          <a:lstStyle/>
          <a:p>
            <a:r>
              <a:rPr lang="en-US" sz="3600" spc="-300" dirty="0" err="1"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TAC</a:t>
            </a:r>
            <a:r>
              <a:rPr lang="en-US" sz="3600" spc="-3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Paper</a:t>
            </a:r>
            <a:r>
              <a:rPr lang="en-CA" sz="3600" spc="-300" dirty="0" smtClean="0">
                <a:solidFill>
                  <a:srgbClr val="C00000"/>
                </a:solidFill>
                <a:effectLst>
                  <a:outerShdw blurRad="38100" dist="38100" dir="2700000" algn="tl">
                    <a:srgbClr val="000000">
                      <a:alpha val="43137"/>
                    </a:srgbClr>
                  </a:outerShdw>
                </a:effectLst>
                <a:latin typeface="Futura Md BT" panose="020B0602020204020303" pitchFamily="34" charset="0"/>
              </a:rPr>
              <a:t> </a:t>
            </a:r>
            <a:r>
              <a:rPr lang="en-US" sz="3600" spc="-3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sym typeface="Wingdings"/>
              </a:rPr>
              <a:t> </a:t>
            </a:r>
            <a:r>
              <a:rPr lang="en-US" sz="3600" spc="-300" dirty="0">
                <a:solidFill>
                  <a:srgbClr val="C00000"/>
                </a:solidFill>
                <a:effectLst>
                  <a:outerShdw blurRad="38100" dist="38100" dir="2700000" algn="tl">
                    <a:srgbClr val="000000">
                      <a:alpha val="43137"/>
                    </a:srgbClr>
                  </a:outerShdw>
                </a:effectLst>
                <a:latin typeface="Futura Md BT" panose="020B0602020204020303" pitchFamily="34" charset="0"/>
              </a:rPr>
              <a:t>Initial </a:t>
            </a:r>
            <a:r>
              <a:rPr lang="en-US" sz="3600" spc="-300" dirty="0" smtClean="0">
                <a:solidFill>
                  <a:srgbClr val="C00000"/>
                </a:solidFill>
                <a:effectLst>
                  <a:outerShdw blurRad="38100" dist="38100" dir="2700000" algn="tl">
                    <a:srgbClr val="000000">
                      <a:alpha val="43137"/>
                    </a:srgbClr>
                  </a:outerShdw>
                </a:effectLst>
                <a:latin typeface="Futura Md BT" panose="020B0602020204020303" pitchFamily="34" charset="0"/>
              </a:rPr>
              <a:t>Results of Texture Data</a:t>
            </a:r>
            <a:endParaRPr lang="en-CA" sz="3600" spc="-3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9" name="Rectangle 8"/>
          <p:cNvSpPr/>
          <p:nvPr/>
        </p:nvSpPr>
        <p:spPr>
          <a:xfrm>
            <a:off x="448137" y="3514507"/>
            <a:ext cx="6106159" cy="646331"/>
          </a:xfrm>
          <a:prstGeom prst="rect">
            <a:avLst/>
          </a:prstGeom>
        </p:spPr>
        <p:txBody>
          <a:bodyPr wrap="none">
            <a:spAutoFit/>
          </a:bodyPr>
          <a:lstStyle/>
          <a:p>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Released</a:t>
            </a:r>
            <a:r>
              <a:rPr lang="en-CA"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 </a:t>
            </a:r>
            <a:r>
              <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sym typeface="Wingdings"/>
              </a:rPr>
              <a:t> </a:t>
            </a:r>
            <a:r>
              <a:rPr lang="en-US" sz="3600" dirty="0">
                <a:solidFill>
                  <a:srgbClr val="C00000"/>
                </a:solidFill>
                <a:effectLst>
                  <a:outerShdw blurRad="38100" dist="38100" dir="2700000" algn="tl">
                    <a:srgbClr val="000000">
                      <a:alpha val="43137"/>
                    </a:srgbClr>
                  </a:outerShdw>
                </a:effectLst>
                <a:latin typeface="Futura Md BT" panose="020B0602020204020303" pitchFamily="34" charset="0"/>
              </a:rPr>
              <a:t>June 30, 2015</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Tree>
    <p:extLst>
      <p:ext uri="{BB962C8B-B14F-4D97-AF65-F5344CB8AC3E}">
        <p14:creationId xmlns:p14="http://schemas.microsoft.com/office/powerpoint/2010/main" val="52432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263054"/>
            <a:ext cx="1295400" cy="509524"/>
          </a:xfrm>
          <a:prstGeom prst="rect">
            <a:avLst/>
          </a:prstGeom>
        </p:spPr>
      </p:pic>
      <p:cxnSp>
        <p:nvCxnSpPr>
          <p:cNvPr id="15" name="Straight Connector 14"/>
          <p:cNvCxnSpPr/>
          <p:nvPr/>
        </p:nvCxnSpPr>
        <p:spPr>
          <a:xfrm flipH="1">
            <a:off x="438992" y="1235075"/>
            <a:ext cx="5486400" cy="0"/>
          </a:xfrm>
          <a:prstGeom prst="line">
            <a:avLst/>
          </a:prstGeom>
          <a:noFill/>
          <a:ln w="38100" cap="flat" cmpd="sng" algn="ctr">
            <a:solidFill>
              <a:sysClr val="windowText" lastClr="000000">
                <a:lumMod val="50000"/>
                <a:lumOff val="50000"/>
              </a:sysClr>
            </a:solidFill>
            <a:prstDash val="solid"/>
          </a:ln>
          <a:effectLst>
            <a:outerShdw blurRad="50800" dist="38100" dir="5400000" algn="t" rotWithShape="0">
              <a:prstClr val="black">
                <a:alpha val="40000"/>
              </a:prstClr>
            </a:outerShdw>
          </a:effectLst>
        </p:spPr>
      </p:cxnSp>
      <p:sp>
        <p:nvSpPr>
          <p:cNvPr id="16" name="Rectangle 15"/>
          <p:cNvSpPr/>
          <p:nvPr/>
        </p:nvSpPr>
        <p:spPr>
          <a:xfrm>
            <a:off x="448137" y="301079"/>
            <a:ext cx="8421496" cy="769441"/>
          </a:xfrm>
          <a:prstGeom prst="rect">
            <a:avLst/>
          </a:prstGeom>
        </p:spPr>
        <p:txBody>
          <a:bodyPr wrap="square">
            <a:spAutoFit/>
          </a:bodyPr>
          <a:lstStyle/>
          <a:p>
            <a:r>
              <a:rPr lang="en-CA" sz="4400" b="1" dirty="0" smtClean="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NASA </a:t>
            </a:r>
            <a:r>
              <a:rPr lang="en-CA" sz="4400" b="1" dirty="0" err="1" smtClean="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MERRA</a:t>
            </a:r>
            <a:r>
              <a:rPr lang="en-CA" sz="4400" b="1" dirty="0" smtClean="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 Climate Data</a:t>
            </a:r>
            <a:endParaRPr lang="en-CA" sz="4400" b="1"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endParaRPr>
          </a:p>
        </p:txBody>
      </p:sp>
      <p:sp>
        <p:nvSpPr>
          <p:cNvPr id="17" name="Rectangle 16"/>
          <p:cNvSpPr/>
          <p:nvPr/>
        </p:nvSpPr>
        <p:spPr>
          <a:xfrm>
            <a:off x="457226" y="1578786"/>
            <a:ext cx="4927503" cy="646331"/>
          </a:xfrm>
          <a:prstGeom prst="rect">
            <a:avLst/>
          </a:prstGeom>
        </p:spPr>
        <p:txBody>
          <a:bodyPr wrap="none">
            <a:spAutoFit/>
          </a:bodyPr>
          <a:lstStyle/>
          <a:p>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Easy Access – </a:t>
            </a:r>
            <a:r>
              <a:rPr lang="en-US" sz="3600" dirty="0" err="1" smtClean="0">
                <a:solidFill>
                  <a:srgbClr val="C00000"/>
                </a:solidFill>
                <a:effectLst>
                  <a:outerShdw blurRad="38100" dist="38100" dir="2700000" algn="tl">
                    <a:srgbClr val="000000">
                      <a:alpha val="43137"/>
                    </a:srgbClr>
                  </a:outerShdw>
                </a:effectLst>
                <a:latin typeface="Futura Md BT" panose="020B0602020204020303" pitchFamily="34" charset="0"/>
              </a:rPr>
              <a:t>InfoPave</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8" name="Rectangle 17"/>
          <p:cNvSpPr/>
          <p:nvPr/>
        </p:nvSpPr>
        <p:spPr>
          <a:xfrm>
            <a:off x="448173" y="2225117"/>
            <a:ext cx="7532831" cy="646331"/>
          </a:xfrm>
          <a:prstGeom prst="rect">
            <a:avLst/>
          </a:prstGeom>
        </p:spPr>
        <p:txBody>
          <a:bodyPr wrap="none">
            <a:spAutoFit/>
          </a:bodyPr>
          <a:lstStyle/>
          <a:p>
            <a:r>
              <a:rPr lang="en-US" sz="3600" dirty="0">
                <a:solidFill>
                  <a:srgbClr val="C00000"/>
                </a:solidFill>
                <a:effectLst>
                  <a:outerShdw blurRad="38100" dist="38100" dir="2700000" algn="tl">
                    <a:srgbClr val="000000">
                      <a:alpha val="43137"/>
                    </a:srgbClr>
                  </a:outerShdw>
                </a:effectLst>
                <a:latin typeface="Futura Md BT" panose="020B0602020204020303" pitchFamily="34" charset="0"/>
              </a:rPr>
              <a:t>Hourly</a:t>
            </a:r>
            <a:r>
              <a:rPr lang="en-US" sz="3600" spc="-15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Data </a:t>
            </a:r>
            <a:r>
              <a:rPr lang="en-US" sz="36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for </a:t>
            </a:r>
            <a:r>
              <a:rPr lang="en-US" sz="3600" spc="-150" dirty="0" err="1">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LTPP</a:t>
            </a:r>
            <a:r>
              <a:rPr lang="en-US" sz="36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a:t>
            </a:r>
            <a:r>
              <a:rPr lang="en-US" sz="3600" spc="-15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Test Sections</a:t>
            </a:r>
            <a:endParaRPr lang="en-CA" sz="3600" spc="-15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20" name="Rectangle 19"/>
          <p:cNvSpPr/>
          <p:nvPr/>
        </p:nvSpPr>
        <p:spPr>
          <a:xfrm>
            <a:off x="457226" y="2856276"/>
            <a:ext cx="8265404" cy="646331"/>
          </a:xfrm>
          <a:prstGeom prst="rect">
            <a:avLst/>
          </a:prstGeom>
        </p:spPr>
        <p:txBody>
          <a:bodyPr wrap="none">
            <a:spAutoFit/>
          </a:bodyPr>
          <a:lstStyle/>
          <a:p>
            <a:r>
              <a:rPr lang="en-US" sz="3600" spc="-15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Elements Necessary for </a:t>
            </a:r>
            <a:r>
              <a:rPr lang="en-US" sz="3600" spc="-300" dirty="0" err="1">
                <a:solidFill>
                  <a:srgbClr val="C00000"/>
                </a:solidFill>
                <a:effectLst>
                  <a:outerShdw blurRad="38100" dist="38100" dir="2700000" algn="tl">
                    <a:srgbClr val="000000">
                      <a:alpha val="43137"/>
                    </a:srgbClr>
                  </a:outerShdw>
                </a:effectLst>
                <a:latin typeface="Futura Md BT" panose="020B0602020204020303" pitchFamily="34" charset="0"/>
              </a:rPr>
              <a:t>MEPDG</a:t>
            </a:r>
            <a:r>
              <a:rPr lang="en-US" sz="3600" spc="-300" dirty="0">
                <a:solidFill>
                  <a:srgbClr val="C00000"/>
                </a:solidFill>
                <a:effectLst>
                  <a:outerShdw blurRad="38100" dist="38100" dir="2700000" algn="tl">
                    <a:srgbClr val="000000">
                      <a:alpha val="43137"/>
                    </a:srgbClr>
                  </a:outerShdw>
                </a:effectLst>
                <a:latin typeface="Futura Md BT" panose="020B0602020204020303" pitchFamily="34" charset="0"/>
              </a:rPr>
              <a:t> Dataset</a:t>
            </a:r>
            <a:endParaRPr lang="en-CA" sz="3600" spc="-3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pic>
        <p:nvPicPr>
          <p:cNvPr id="1026" name="Picture 2" descr="N:\Carlos\Stantec\!_LTPP Communications\North Central\27 - Minnesota\Images\MERRA_US_DailyP_max_hu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4343" y="3750866"/>
            <a:ext cx="3300089" cy="24688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48137" y="3514507"/>
            <a:ext cx="8650125" cy="646331"/>
          </a:xfrm>
          <a:prstGeom prst="rect">
            <a:avLst/>
          </a:prstGeom>
        </p:spPr>
        <p:txBody>
          <a:bodyPr wrap="none">
            <a:spAutoFit/>
          </a:bodyPr>
          <a:lstStyle/>
          <a:p>
            <a:r>
              <a:rPr lang="en-US" sz="3600" spc="-300" dirty="0" err="1">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MERRA</a:t>
            </a:r>
            <a:r>
              <a:rPr lang="en-US" sz="3600" spc="-3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Data Extraction Tool</a:t>
            </a:r>
            <a:r>
              <a:rPr lang="en-CA" sz="3600" spc="-3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a:t>
            </a:r>
            <a:r>
              <a:rPr lang="en-US" sz="3600" spc="-3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sym typeface="Wingdings"/>
              </a:rPr>
              <a:t> </a:t>
            </a:r>
            <a:r>
              <a:rPr lang="en-US" sz="3600" spc="-300" dirty="0" err="1">
                <a:solidFill>
                  <a:srgbClr val="C00000"/>
                </a:solidFill>
                <a:effectLst>
                  <a:outerShdw blurRad="38100" dist="38100" dir="2700000" algn="tl">
                    <a:srgbClr val="000000">
                      <a:alpha val="43137"/>
                    </a:srgbClr>
                  </a:outerShdw>
                </a:effectLst>
                <a:latin typeface="Futura Md BT" panose="020B0602020204020303" pitchFamily="34" charset="0"/>
                <a:sym typeface="Wingdings"/>
              </a:rPr>
              <a:t>PavementME</a:t>
            </a:r>
            <a:r>
              <a:rPr lang="en-US" sz="3600" spc="-300" dirty="0" smtClean="0">
                <a:solidFill>
                  <a:srgbClr val="C00000"/>
                </a:solidFill>
                <a:effectLst>
                  <a:outerShdw blurRad="38100" dist="38100" dir="2700000" algn="tl">
                    <a:srgbClr val="000000">
                      <a:alpha val="43137"/>
                    </a:srgbClr>
                  </a:outerShdw>
                </a:effectLst>
                <a:latin typeface="Futura Md BT" panose="020B0602020204020303" pitchFamily="34" charset="0"/>
              </a:rPr>
              <a:t> </a:t>
            </a:r>
            <a:endParaRPr lang="en-CA" sz="3600" spc="-3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1" name="Rectangle 10"/>
          <p:cNvSpPr/>
          <p:nvPr/>
        </p:nvSpPr>
        <p:spPr>
          <a:xfrm>
            <a:off x="457226" y="4160838"/>
            <a:ext cx="5182829" cy="646331"/>
          </a:xfrm>
          <a:prstGeom prst="rect">
            <a:avLst/>
          </a:prstGeom>
        </p:spPr>
        <p:txBody>
          <a:bodyPr wrap="none">
            <a:spAutoFit/>
          </a:bodyPr>
          <a:lstStyle/>
          <a:p>
            <a:r>
              <a:rPr lang="en-US" sz="3600" spc="-3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Released</a:t>
            </a:r>
            <a:r>
              <a:rPr lang="en-CA" sz="3600" spc="-300" dirty="0" smtClean="0">
                <a:solidFill>
                  <a:srgbClr val="C00000"/>
                </a:solidFill>
                <a:effectLst>
                  <a:outerShdw blurRad="38100" dist="38100" dir="2700000" algn="tl">
                    <a:srgbClr val="000000">
                      <a:alpha val="43137"/>
                    </a:srgbClr>
                  </a:outerShdw>
                </a:effectLst>
                <a:latin typeface="Futura Md BT" panose="020B0602020204020303" pitchFamily="34" charset="0"/>
              </a:rPr>
              <a:t> </a:t>
            </a:r>
            <a:r>
              <a:rPr lang="en-US" sz="3600" spc="-3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sym typeface="Wingdings"/>
              </a:rPr>
              <a:t> </a:t>
            </a:r>
            <a:r>
              <a:rPr lang="en-US" sz="3600" spc="-300" dirty="0">
                <a:solidFill>
                  <a:srgbClr val="C00000"/>
                </a:solidFill>
                <a:effectLst>
                  <a:outerShdw blurRad="38100" dist="38100" dir="2700000" algn="tl">
                    <a:srgbClr val="000000">
                      <a:alpha val="43137"/>
                    </a:srgbClr>
                  </a:outerShdw>
                </a:effectLst>
                <a:latin typeface="Futura Md BT" panose="020B0602020204020303" pitchFamily="34" charset="0"/>
              </a:rPr>
              <a:t>June 30, 2015</a:t>
            </a:r>
            <a:endParaRPr lang="en-CA" sz="3600" spc="-3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Tree>
    <p:extLst>
      <p:ext uri="{BB962C8B-B14F-4D97-AF65-F5344CB8AC3E}">
        <p14:creationId xmlns:p14="http://schemas.microsoft.com/office/powerpoint/2010/main" val="251101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9"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263054"/>
            <a:ext cx="1295400" cy="509524"/>
          </a:xfrm>
          <a:prstGeom prst="rect">
            <a:avLst/>
          </a:prstGeom>
        </p:spPr>
      </p:pic>
      <p:cxnSp>
        <p:nvCxnSpPr>
          <p:cNvPr id="15" name="Straight Connector 14"/>
          <p:cNvCxnSpPr/>
          <p:nvPr/>
        </p:nvCxnSpPr>
        <p:spPr>
          <a:xfrm flipH="1">
            <a:off x="438992" y="1235075"/>
            <a:ext cx="5486400" cy="0"/>
          </a:xfrm>
          <a:prstGeom prst="line">
            <a:avLst/>
          </a:prstGeom>
          <a:noFill/>
          <a:ln w="38100" cap="flat" cmpd="sng" algn="ctr">
            <a:solidFill>
              <a:sysClr val="windowText" lastClr="000000">
                <a:lumMod val="50000"/>
                <a:lumOff val="50000"/>
              </a:sysClr>
            </a:solidFill>
            <a:prstDash val="solid"/>
          </a:ln>
          <a:effectLst>
            <a:outerShdw blurRad="50800" dist="38100" dir="5400000" algn="t" rotWithShape="0">
              <a:prstClr val="black">
                <a:alpha val="40000"/>
              </a:prstClr>
            </a:outerShdw>
          </a:effectLst>
        </p:spPr>
      </p:cxnSp>
      <p:sp>
        <p:nvSpPr>
          <p:cNvPr id="16" name="Rectangle 15"/>
          <p:cNvSpPr/>
          <p:nvPr/>
        </p:nvSpPr>
        <p:spPr>
          <a:xfrm>
            <a:off x="448137" y="301079"/>
            <a:ext cx="8421496" cy="769441"/>
          </a:xfrm>
          <a:prstGeom prst="rect">
            <a:avLst/>
          </a:prstGeom>
        </p:spPr>
        <p:txBody>
          <a:bodyPr wrap="square">
            <a:spAutoFit/>
          </a:bodyPr>
          <a:lstStyle/>
          <a:p>
            <a:r>
              <a:rPr lang="en-US" sz="4400" b="1" dirty="0" err="1">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LTPP</a:t>
            </a:r>
            <a:r>
              <a:rPr lang="en-US" sz="4400" b="1"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 Data Analysis </a:t>
            </a:r>
            <a:r>
              <a:rPr lang="en-US" sz="4400" b="1" dirty="0" smtClean="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Projects</a:t>
            </a:r>
            <a:endParaRPr lang="en-CA" sz="4400" b="1"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246283967"/>
              </p:ext>
            </p:extLst>
          </p:nvPr>
        </p:nvGraphicFramePr>
        <p:xfrm>
          <a:off x="448136" y="1353336"/>
          <a:ext cx="8238663" cy="4842696"/>
        </p:xfrm>
        <a:graphic>
          <a:graphicData uri="http://schemas.openxmlformats.org/drawingml/2006/table">
            <a:tbl>
              <a:tblPr/>
              <a:tblGrid>
                <a:gridCol w="8238663"/>
              </a:tblGrid>
              <a:tr h="237566">
                <a:tc>
                  <a:txBody>
                    <a:bodyPr/>
                    <a:lstStyle/>
                    <a:p>
                      <a:pPr algn="ctr" fontAlgn="ctr"/>
                      <a:r>
                        <a:rPr lang="en-US" sz="1400" b="1" i="0" u="none" strike="noStrike">
                          <a:solidFill>
                            <a:srgbClr val="000000"/>
                          </a:solidFill>
                          <a:effectLst/>
                          <a:latin typeface="Calibri"/>
                        </a:rPr>
                        <a:t>PROJECT TITLE</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19292">
                <a:tc>
                  <a:txBody>
                    <a:bodyPr/>
                    <a:lstStyle/>
                    <a:p>
                      <a:pPr algn="l" fontAlgn="ctr"/>
                      <a:r>
                        <a:rPr lang="en-US" sz="1300" b="1" i="0" u="none" strike="noStrike">
                          <a:solidFill>
                            <a:srgbClr val="000000"/>
                          </a:solidFill>
                          <a:effectLst/>
                          <a:latin typeface="Calibri"/>
                        </a:rPr>
                        <a:t>Using LTPP Distress Data to Support Performance-Based Reporting</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CE6F1"/>
                    </a:solidFill>
                  </a:tcPr>
                </a:tc>
              </a:tr>
              <a:tr h="219292">
                <a:tc>
                  <a:txBody>
                    <a:bodyPr/>
                    <a:lstStyle/>
                    <a:p>
                      <a:pPr algn="l" fontAlgn="ctr"/>
                      <a:r>
                        <a:rPr lang="en-US" sz="1300" b="1" i="0" u="none" strike="noStrike">
                          <a:solidFill>
                            <a:srgbClr val="000000"/>
                          </a:solidFill>
                          <a:effectLst/>
                          <a:latin typeface="Calibri"/>
                        </a:rPr>
                        <a:t>Characterizing Existing HMA Layer Damage for Mechanistic Pavement Rehabilitation Design</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19292">
                <a:tc>
                  <a:txBody>
                    <a:bodyPr/>
                    <a:lstStyle/>
                    <a:p>
                      <a:pPr algn="l" fontAlgn="ctr"/>
                      <a:r>
                        <a:rPr lang="en-US" sz="1300" b="1" i="0" u="none" strike="noStrike">
                          <a:solidFill>
                            <a:srgbClr val="000000"/>
                          </a:solidFill>
                          <a:effectLst/>
                          <a:latin typeface="Calibri"/>
                        </a:rPr>
                        <a:t>Increase in Roughness Due to Environmental Factors in Flexible Pavements</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CE6F1"/>
                    </a:solidFill>
                  </a:tcPr>
                </a:tc>
              </a:tr>
              <a:tr h="219292">
                <a:tc>
                  <a:txBody>
                    <a:bodyPr/>
                    <a:lstStyle/>
                    <a:p>
                      <a:pPr algn="l" fontAlgn="ctr"/>
                      <a:r>
                        <a:rPr lang="en-US" sz="1300" b="1" i="0" u="none" strike="noStrike">
                          <a:solidFill>
                            <a:srgbClr val="000000"/>
                          </a:solidFill>
                          <a:effectLst/>
                          <a:latin typeface="Calibri"/>
                        </a:rPr>
                        <a:t>Advancement of Profile-Based Curl and Warp Analysis Using LTPP Profile Data</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19292">
                <a:tc>
                  <a:txBody>
                    <a:bodyPr/>
                    <a:lstStyle/>
                    <a:p>
                      <a:pPr algn="l" fontAlgn="ctr"/>
                      <a:r>
                        <a:rPr lang="en-US" sz="1300" b="1" i="0" u="none" strike="noStrike">
                          <a:solidFill>
                            <a:srgbClr val="000000"/>
                          </a:solidFill>
                          <a:effectLst/>
                          <a:latin typeface="Calibri"/>
                        </a:rPr>
                        <a:t>Incorporating a Curling Factor in Layer Moduli Backcalculation Using LTPP’s SMP FWD Data for Jointed Pavements</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CE6F1"/>
                    </a:solidFill>
                  </a:tcPr>
                </a:tc>
              </a:tr>
              <a:tr h="219292">
                <a:tc>
                  <a:txBody>
                    <a:bodyPr/>
                    <a:lstStyle/>
                    <a:p>
                      <a:pPr algn="l" fontAlgn="ctr"/>
                      <a:r>
                        <a:rPr lang="en-US" sz="1300" b="1" i="0" u="none" strike="noStrike">
                          <a:solidFill>
                            <a:srgbClr val="000000"/>
                          </a:solidFill>
                          <a:effectLst/>
                          <a:latin typeface="Calibri"/>
                        </a:rPr>
                        <a:t>Validation of Pavement Performance Measures</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19292">
                <a:tc>
                  <a:txBody>
                    <a:bodyPr/>
                    <a:lstStyle/>
                    <a:p>
                      <a:pPr algn="l" fontAlgn="ctr"/>
                      <a:r>
                        <a:rPr lang="en-US" sz="1300" b="1" i="0" u="none" strike="noStrike">
                          <a:solidFill>
                            <a:srgbClr val="000000"/>
                          </a:solidFill>
                          <a:effectLst/>
                          <a:latin typeface="Calibri"/>
                        </a:rPr>
                        <a:t>LTPP Computed Parameter: Top-Down Cracking</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CE6F1"/>
                    </a:solidFill>
                  </a:tcPr>
                </a:tc>
              </a:tr>
              <a:tr h="219292">
                <a:tc>
                  <a:txBody>
                    <a:bodyPr/>
                    <a:lstStyle/>
                    <a:p>
                      <a:pPr algn="l" fontAlgn="ctr"/>
                      <a:r>
                        <a:rPr lang="en-US" sz="1300" b="1" i="0" u="none" strike="noStrike">
                          <a:solidFill>
                            <a:srgbClr val="000000"/>
                          </a:solidFill>
                          <a:effectLst/>
                          <a:latin typeface="Calibri"/>
                        </a:rPr>
                        <a:t>Effect of Dowel Misalignment on Concrete Pavement Performance</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19292">
                <a:tc>
                  <a:txBody>
                    <a:bodyPr/>
                    <a:lstStyle/>
                    <a:p>
                      <a:pPr algn="l" fontAlgn="ctr"/>
                      <a:r>
                        <a:rPr lang="en-US" sz="1300" b="1" i="0" u="none" strike="noStrike">
                          <a:solidFill>
                            <a:srgbClr val="000000"/>
                          </a:solidFill>
                          <a:effectLst/>
                          <a:latin typeface="Calibri"/>
                        </a:rPr>
                        <a:t>Guidance to Facilitate the Analysts’ use of the LTPP Traffic Data, Including Estimating Traffic Loads</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CE6F1"/>
                    </a:solidFill>
                  </a:tcPr>
                </a:tc>
              </a:tr>
              <a:tr h="219292">
                <a:tc>
                  <a:txBody>
                    <a:bodyPr/>
                    <a:lstStyle/>
                    <a:p>
                      <a:pPr algn="l" fontAlgn="ctr"/>
                      <a:r>
                        <a:rPr lang="en-US" sz="1300" b="1" i="0" u="none" strike="noStrike">
                          <a:solidFill>
                            <a:srgbClr val="000000"/>
                          </a:solidFill>
                          <a:effectLst/>
                          <a:latin typeface="Calibri"/>
                        </a:rPr>
                        <a:t>Predicting Truck and Axle Loading Patterns</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19292">
                <a:tc>
                  <a:txBody>
                    <a:bodyPr/>
                    <a:lstStyle/>
                    <a:p>
                      <a:pPr algn="l" fontAlgn="ctr"/>
                      <a:r>
                        <a:rPr lang="en-US" sz="1300" b="1" i="0" u="none" strike="noStrike">
                          <a:solidFill>
                            <a:srgbClr val="000000"/>
                          </a:solidFill>
                          <a:effectLst/>
                          <a:latin typeface="Calibri"/>
                        </a:rPr>
                        <a:t>Using Multi-Objective Optimization to Enhance Calibration of Performance Models in the ME-PDG</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CE6F1"/>
                    </a:solidFill>
                  </a:tcPr>
                </a:tc>
              </a:tr>
              <a:tr h="219292">
                <a:tc>
                  <a:txBody>
                    <a:bodyPr/>
                    <a:lstStyle/>
                    <a:p>
                      <a:pPr algn="l" fontAlgn="ctr"/>
                      <a:r>
                        <a:rPr lang="en-US" sz="1300" b="1" i="0" u="none" strike="noStrike">
                          <a:solidFill>
                            <a:srgbClr val="000000"/>
                          </a:solidFill>
                          <a:effectLst/>
                          <a:latin typeface="Calibri"/>
                        </a:rPr>
                        <a:t>Pavement Performance Measures and Effects of Maintenance &amp; Rehabilitation Strategy on Treatment Effectiveness</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19292">
                <a:tc>
                  <a:txBody>
                    <a:bodyPr/>
                    <a:lstStyle/>
                    <a:p>
                      <a:pPr algn="l" fontAlgn="ctr"/>
                      <a:r>
                        <a:rPr lang="en-US" sz="1300" b="1" i="0" u="none" strike="noStrike">
                          <a:solidFill>
                            <a:srgbClr val="000000"/>
                          </a:solidFill>
                          <a:effectLst/>
                          <a:latin typeface="Calibri"/>
                        </a:rPr>
                        <a:t>Update and Improve LTPP_Bind</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CE6F1"/>
                    </a:solidFill>
                  </a:tcPr>
                </a:tc>
              </a:tr>
              <a:tr h="438583">
                <a:tc>
                  <a:txBody>
                    <a:bodyPr/>
                    <a:lstStyle/>
                    <a:p>
                      <a:pPr algn="l" fontAlgn="ctr"/>
                      <a:r>
                        <a:rPr lang="en-US" sz="1300" b="1" i="0" u="none" strike="noStrike">
                          <a:solidFill>
                            <a:srgbClr val="000000"/>
                          </a:solidFill>
                          <a:effectLst/>
                          <a:latin typeface="Calibri"/>
                        </a:rPr>
                        <a:t>Evaluation of Long-Term Pavement Performance Program Climatic Data for Use in Mechanistic-Empirical Pavement Design Guide Calibration and Other Pavement Analyses</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19292">
                <a:tc>
                  <a:txBody>
                    <a:bodyPr/>
                    <a:lstStyle/>
                    <a:p>
                      <a:pPr algn="l" fontAlgn="ctr"/>
                      <a:r>
                        <a:rPr lang="en-US" sz="1300" b="1" i="0" u="none" strike="noStrike">
                          <a:solidFill>
                            <a:srgbClr val="000000"/>
                          </a:solidFill>
                          <a:effectLst/>
                          <a:latin typeface="Calibri"/>
                        </a:rPr>
                        <a:t>Environmental Effects in the Absence of Heavy Loads, Specific Pavement Study 8</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CE6F1"/>
                    </a:solidFill>
                  </a:tcPr>
                </a:tc>
              </a:tr>
              <a:tr h="219292">
                <a:tc>
                  <a:txBody>
                    <a:bodyPr/>
                    <a:lstStyle/>
                    <a:p>
                      <a:pPr algn="l" fontAlgn="ctr"/>
                      <a:r>
                        <a:rPr lang="en-US" sz="1300" b="1" i="0" u="none" strike="noStrike">
                          <a:solidFill>
                            <a:srgbClr val="000000"/>
                          </a:solidFill>
                          <a:effectLst/>
                          <a:latin typeface="Calibri"/>
                        </a:rPr>
                        <a:t>LTPP Ohio SPS-1 and 2 Dynamic Load Response Data Processing</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19292">
                <a:tc>
                  <a:txBody>
                    <a:bodyPr/>
                    <a:lstStyle/>
                    <a:p>
                      <a:pPr algn="l" fontAlgn="ctr"/>
                      <a:r>
                        <a:rPr lang="en-US" sz="1300" b="1" i="0" u="none" strike="noStrike">
                          <a:solidFill>
                            <a:srgbClr val="000000"/>
                          </a:solidFill>
                          <a:effectLst/>
                          <a:latin typeface="Calibri"/>
                        </a:rPr>
                        <a:t>Long-Term Pavement Performance Automated Faulting Measurement</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CE6F1"/>
                    </a:solidFill>
                  </a:tcPr>
                </a:tc>
              </a:tr>
              <a:tr h="438583">
                <a:tc>
                  <a:txBody>
                    <a:bodyPr/>
                    <a:lstStyle/>
                    <a:p>
                      <a:pPr algn="l" fontAlgn="ctr"/>
                      <a:r>
                        <a:rPr lang="en-US" sz="1300" b="1" i="0" u="none" strike="noStrike">
                          <a:solidFill>
                            <a:srgbClr val="000000"/>
                          </a:solidFill>
                          <a:effectLst/>
                          <a:latin typeface="Calibri"/>
                        </a:rPr>
                        <a:t>Development of New Default Traffic Datasets for the M-E PDG Using the Data from LTPP SPS Traffic Data Collection Pooled-Fund Study, TPF-5</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19292">
                <a:tc>
                  <a:txBody>
                    <a:bodyPr/>
                    <a:lstStyle/>
                    <a:p>
                      <a:pPr algn="l" fontAlgn="ctr"/>
                      <a:r>
                        <a:rPr lang="en-US" sz="1300" b="1" i="0" u="none" strike="noStrike" dirty="0">
                          <a:solidFill>
                            <a:srgbClr val="000000"/>
                          </a:solidFill>
                          <a:effectLst/>
                          <a:latin typeface="Calibri"/>
                        </a:rPr>
                        <a:t>Verification, Refinement, and Applicability of Long-Term Pavement Performance Vehicle Classification Rules</a:t>
                      </a:r>
                    </a:p>
                  </a:txBody>
                  <a:tcPr marL="9137" marR="9137" marT="913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68118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263054"/>
            <a:ext cx="1295400" cy="509524"/>
          </a:xfrm>
          <a:prstGeom prst="rect">
            <a:avLst/>
          </a:prstGeom>
        </p:spPr>
      </p:pic>
      <p:cxnSp>
        <p:nvCxnSpPr>
          <p:cNvPr id="6" name="Straight Connector 5"/>
          <p:cNvCxnSpPr/>
          <p:nvPr/>
        </p:nvCxnSpPr>
        <p:spPr>
          <a:xfrm flipH="1">
            <a:off x="438992" y="1235075"/>
            <a:ext cx="5486400" cy="0"/>
          </a:xfrm>
          <a:prstGeom prst="line">
            <a:avLst/>
          </a:prstGeom>
          <a:noFill/>
          <a:ln w="38100" cap="flat" cmpd="sng" algn="ctr">
            <a:solidFill>
              <a:sysClr val="windowText" lastClr="000000">
                <a:lumMod val="50000"/>
                <a:lumOff val="50000"/>
              </a:sysClr>
            </a:solidFill>
            <a:prstDash val="solid"/>
          </a:ln>
          <a:effectLst>
            <a:outerShdw blurRad="50800" dist="38100" dir="5400000" algn="t" rotWithShape="0">
              <a:prstClr val="black">
                <a:alpha val="40000"/>
              </a:prstClr>
            </a:outerShdw>
          </a:effectLst>
        </p:spPr>
      </p:cxnSp>
      <p:sp>
        <p:nvSpPr>
          <p:cNvPr id="7" name="Rectangle 6"/>
          <p:cNvSpPr/>
          <p:nvPr/>
        </p:nvSpPr>
        <p:spPr>
          <a:xfrm>
            <a:off x="448137" y="301079"/>
            <a:ext cx="8421496" cy="769441"/>
          </a:xfrm>
          <a:prstGeom prst="rect">
            <a:avLst/>
          </a:prstGeom>
        </p:spPr>
        <p:txBody>
          <a:bodyPr wrap="square">
            <a:spAutoFit/>
          </a:bodyPr>
          <a:lstStyle/>
          <a:p>
            <a:r>
              <a:rPr lang="en-CA" sz="4400" b="1"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Warm Mix Asphalt</a:t>
            </a:r>
          </a:p>
        </p:txBody>
      </p:sp>
      <p:sp>
        <p:nvSpPr>
          <p:cNvPr id="8" name="Rectangle 7"/>
          <p:cNvSpPr/>
          <p:nvPr/>
        </p:nvSpPr>
        <p:spPr>
          <a:xfrm>
            <a:off x="457226" y="1578786"/>
            <a:ext cx="5982728" cy="646331"/>
          </a:xfrm>
          <a:prstGeom prst="rect">
            <a:avLst/>
          </a:prstGeom>
        </p:spPr>
        <p:txBody>
          <a:bodyPr wrap="none">
            <a:spAutoFit/>
          </a:bodyPr>
          <a:lstStyle/>
          <a:p>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Still </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Accepting Nominations</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0" name="Rectangle 9"/>
          <p:cNvSpPr/>
          <p:nvPr/>
        </p:nvSpPr>
        <p:spPr>
          <a:xfrm>
            <a:off x="448137" y="3514507"/>
            <a:ext cx="7701147" cy="646331"/>
          </a:xfrm>
          <a:prstGeom prst="rect">
            <a:avLst/>
          </a:prstGeom>
        </p:spPr>
        <p:txBody>
          <a:bodyPr wrap="none">
            <a:spAutoFit/>
          </a:bodyPr>
          <a:lstStyle/>
          <a:p>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10 </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Projects Constructed 2015/16</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1" name="Rectangle 10"/>
          <p:cNvSpPr/>
          <p:nvPr/>
        </p:nvSpPr>
        <p:spPr>
          <a:xfrm>
            <a:off x="448136" y="2225116"/>
            <a:ext cx="7915421" cy="646331"/>
          </a:xfrm>
          <a:prstGeom prst="rect">
            <a:avLst/>
          </a:prstGeom>
        </p:spPr>
        <p:txBody>
          <a:bodyPr wrap="square">
            <a:spAutoFit/>
          </a:bodyPr>
          <a:lstStyle/>
          <a:p>
            <a:r>
              <a:rPr lang="en-US" sz="3600" dirty="0">
                <a:solidFill>
                  <a:srgbClr val="C00000"/>
                </a:solidFill>
                <a:effectLst>
                  <a:outerShdw blurRad="38100" dist="38100" dir="2700000" algn="tl">
                    <a:srgbClr val="000000">
                      <a:alpha val="43137"/>
                    </a:srgbClr>
                  </a:outerShdw>
                </a:effectLst>
                <a:latin typeface="Futura Md BT" panose="020B0602020204020303" pitchFamily="34" charset="0"/>
              </a:rPr>
              <a:t>12 </a:t>
            </a:r>
            <a:r>
              <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Approved Projects</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2" name="Rectangle 11"/>
          <p:cNvSpPr/>
          <p:nvPr/>
        </p:nvSpPr>
        <p:spPr>
          <a:xfrm>
            <a:off x="457226" y="4160838"/>
            <a:ext cx="4750018" cy="646331"/>
          </a:xfrm>
          <a:prstGeom prst="rect">
            <a:avLst/>
          </a:prstGeom>
        </p:spPr>
        <p:txBody>
          <a:bodyPr wrap="none">
            <a:spAutoFit/>
          </a:bodyPr>
          <a:lstStyle/>
          <a:p>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11 </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Highway Agencies</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3" name="Rectangle 12"/>
          <p:cNvSpPr/>
          <p:nvPr/>
        </p:nvSpPr>
        <p:spPr>
          <a:xfrm>
            <a:off x="457226" y="2856276"/>
            <a:ext cx="4871718" cy="646331"/>
          </a:xfrm>
          <a:prstGeom prst="rect">
            <a:avLst/>
          </a:prstGeom>
        </p:spPr>
        <p:txBody>
          <a:bodyPr wrap="none">
            <a:spAutoFit/>
          </a:bodyPr>
          <a:lstStyle/>
          <a:p>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2 </a:t>
            </a:r>
            <a:r>
              <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Projects Constructed</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Tree>
    <p:extLst>
      <p:ext uri="{BB962C8B-B14F-4D97-AF65-F5344CB8AC3E}">
        <p14:creationId xmlns:p14="http://schemas.microsoft.com/office/powerpoint/2010/main" val="1143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920269" y="1114217"/>
            <a:ext cx="5760657" cy="2800767"/>
          </a:xfrm>
          <a:prstGeom prst="rect">
            <a:avLst/>
          </a:prstGeom>
        </p:spPr>
        <p:txBody>
          <a:bodyPr wrap="square" anchor="ctr">
            <a:spAutoFit/>
          </a:bodyPr>
          <a:lstStyle/>
          <a:p>
            <a:pPr algn="ctr"/>
            <a:r>
              <a:rPr lang="en-US" sz="88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History &amp; Overview</a:t>
            </a:r>
            <a:endParaRPr lang="en-CA" sz="88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5" name="Rectangle 4"/>
          <p:cNvSpPr/>
          <p:nvPr/>
        </p:nvSpPr>
        <p:spPr>
          <a:xfrm>
            <a:off x="1783080" y="1143000"/>
            <a:ext cx="91440" cy="2743200"/>
          </a:xfrm>
          <a:prstGeom prst="rect">
            <a:avLst/>
          </a:prstGeom>
          <a:solidFill>
            <a:srgbClr val="FEFCFC"/>
          </a:solidFill>
          <a:ln>
            <a:noFill/>
          </a:ln>
          <a:effectLst>
            <a:innerShdw blurRad="50927" dist="38100" dir="135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spc="5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endParaRPr>
          </a:p>
        </p:txBody>
      </p:sp>
      <p:pic>
        <p:nvPicPr>
          <p:cNvPr id="6" name="Picture 2" descr="N:\Carlos\Stantec\!_LTPP Communications\North Central\27 - Minnesota\Images\LTPP Logo - R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786" y="5381623"/>
            <a:ext cx="2743200" cy="1333882"/>
          </a:xfrm>
          <a:prstGeom prst="rect">
            <a:avLst/>
          </a:prstGeom>
          <a:noFill/>
          <a:ln>
            <a:noFill/>
          </a:ln>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6789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Carlos\Stantec\!_LTPP Communications\North Central\27 - Minnesota\Images\SPS_10_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17" y="-620523"/>
            <a:ext cx="11217787" cy="74785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Carlos\Stantec\!_LTPP Communications\North Central\27 - Minnesota\Images\LTPP Logo - R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786" y="5381623"/>
            <a:ext cx="2743200" cy="1333882"/>
          </a:xfrm>
          <a:prstGeom prst="rect">
            <a:avLst/>
          </a:prstGeom>
          <a:noFill/>
          <a:ln>
            <a:noFill/>
          </a:ln>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82928" y="-137122"/>
            <a:ext cx="8961072" cy="132343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CA" sz="8000" b="1" spc="-150" dirty="0" smtClean="0">
                <a:ln w="11430"/>
                <a:gradFill>
                  <a:gsLst>
                    <a:gs pos="0">
                      <a:srgbClr val="9B2D1F">
                        <a:tint val="70000"/>
                        <a:satMod val="245000"/>
                      </a:srgbClr>
                    </a:gs>
                    <a:gs pos="75000">
                      <a:srgbClr val="9B2D1F">
                        <a:tint val="90000"/>
                        <a:shade val="60000"/>
                        <a:satMod val="240000"/>
                      </a:srgbClr>
                    </a:gs>
                    <a:gs pos="100000">
                      <a:srgbClr val="9B2D1F">
                        <a:tint val="100000"/>
                        <a:shade val="50000"/>
                        <a:satMod val="240000"/>
                      </a:srgbClr>
                    </a:gs>
                  </a:gsLst>
                  <a:lin ang="5400000"/>
                </a:gradFill>
                <a:effectLst>
                  <a:outerShdw blurRad="50800" dist="39000" dir="5460000" algn="tl">
                    <a:srgbClr val="000000">
                      <a:alpha val="38000"/>
                    </a:srgbClr>
                  </a:outerShdw>
                </a:effectLst>
                <a:latin typeface="Futura Md BT" panose="020B0602020204020303" pitchFamily="34" charset="0"/>
              </a:rPr>
              <a:t>Project Locations</a:t>
            </a:r>
            <a:endParaRPr lang="en-CA" sz="8000" b="1" spc="-150" dirty="0">
              <a:ln w="11430"/>
              <a:gradFill>
                <a:gsLst>
                  <a:gs pos="0">
                    <a:srgbClr val="9B2D1F">
                      <a:tint val="70000"/>
                      <a:satMod val="245000"/>
                    </a:srgbClr>
                  </a:gs>
                  <a:gs pos="75000">
                    <a:srgbClr val="9B2D1F">
                      <a:tint val="90000"/>
                      <a:shade val="60000"/>
                      <a:satMod val="240000"/>
                    </a:srgbClr>
                  </a:gs>
                  <a:gs pos="100000">
                    <a:srgbClr val="9B2D1F">
                      <a:tint val="100000"/>
                      <a:shade val="50000"/>
                      <a:satMod val="240000"/>
                    </a:srgbClr>
                  </a:gs>
                </a:gsLst>
                <a:lin ang="5400000"/>
              </a:gradFill>
              <a:effectLst>
                <a:outerShdw blurRad="50800" dist="39000" dir="5460000" algn="tl">
                  <a:srgbClr val="000000">
                    <a:alpha val="38000"/>
                  </a:srgbClr>
                </a:outerShdw>
              </a:effectLst>
              <a:latin typeface="Futura Md BT" panose="020B0602020204020303" pitchFamily="34" charset="0"/>
            </a:endParaRPr>
          </a:p>
        </p:txBody>
      </p:sp>
      <p:sp>
        <p:nvSpPr>
          <p:cNvPr id="6" name="Rectangle 5"/>
          <p:cNvSpPr/>
          <p:nvPr/>
        </p:nvSpPr>
        <p:spPr>
          <a:xfrm>
            <a:off x="6843484" y="1117008"/>
            <a:ext cx="2286001" cy="4114800"/>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10" name="Rectangle 9"/>
          <p:cNvSpPr/>
          <p:nvPr/>
        </p:nvSpPr>
        <p:spPr>
          <a:xfrm>
            <a:off x="6843483" y="1085594"/>
            <a:ext cx="2373739" cy="4154984"/>
          </a:xfrm>
          <a:prstGeom prst="rect">
            <a:avLst/>
          </a:prstGeom>
        </p:spPr>
        <p:txBody>
          <a:bodyPr wrap="square">
            <a:spAutoFit/>
          </a:bodyPr>
          <a:lstStyle/>
          <a:p>
            <a:r>
              <a:rPr lang="en-US" sz="24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Arizona</a:t>
            </a:r>
            <a:endParaRPr lang="en-US" sz="24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a:p>
            <a:r>
              <a:rPr lang="en-US" sz="24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Florida</a:t>
            </a:r>
          </a:p>
          <a:p>
            <a:r>
              <a:rPr lang="en-US" sz="24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Georgia</a:t>
            </a:r>
          </a:p>
          <a:p>
            <a:r>
              <a:rPr lang="en-US" sz="24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Manitoba</a:t>
            </a:r>
          </a:p>
          <a:p>
            <a:r>
              <a:rPr lang="en-US" sz="24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Nevada</a:t>
            </a:r>
          </a:p>
          <a:p>
            <a:r>
              <a:rPr lang="en-US" sz="24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New Mexico</a:t>
            </a:r>
          </a:p>
          <a:p>
            <a:r>
              <a:rPr lang="en-US" sz="24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Oklahoma</a:t>
            </a:r>
          </a:p>
          <a:p>
            <a:r>
              <a:rPr lang="en-US" sz="24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Ontario</a:t>
            </a:r>
          </a:p>
          <a:p>
            <a:r>
              <a:rPr lang="en-US" sz="24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Oregon</a:t>
            </a:r>
          </a:p>
          <a:p>
            <a:r>
              <a:rPr lang="en-US" sz="24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Texas</a:t>
            </a:r>
          </a:p>
          <a:p>
            <a:r>
              <a:rPr lang="en-US" sz="24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Washington</a:t>
            </a:r>
            <a:endParaRPr lang="en-CA" sz="24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116590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Carlos\Stantec\!_LTPP Communications\North Central\27 - Minnesota\Images\fu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4" y="-228560"/>
            <a:ext cx="9168744" cy="732316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80665" y="39379"/>
            <a:ext cx="3775393" cy="707886"/>
          </a:xfrm>
          <a:prstGeom prst="rect">
            <a:avLst/>
          </a:prstGeom>
        </p:spPr>
        <p:txBody>
          <a:bodyPr wrap="none">
            <a:spAutoFit/>
          </a:bodyPr>
          <a:lstStyle/>
          <a:p>
            <a:r>
              <a:rPr lang="en-US" sz="4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Cracking Data</a:t>
            </a:r>
            <a:endParaRPr lang="en-CA" sz="4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14" name="Rectangle 13"/>
          <p:cNvSpPr/>
          <p:nvPr/>
        </p:nvSpPr>
        <p:spPr>
          <a:xfrm>
            <a:off x="1207588" y="5339629"/>
            <a:ext cx="6704078" cy="1015663"/>
          </a:xfrm>
          <a:prstGeom prst="rect">
            <a:avLst/>
          </a:prstGeom>
        </p:spPr>
        <p:txBody>
          <a:bodyPr wrap="none">
            <a:spAutoFit/>
          </a:bodyPr>
          <a:lstStyle/>
          <a:p>
            <a:pPr algn="ctr"/>
            <a:r>
              <a:rPr lang="en-US" sz="6000" b="1" cap="all"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new </a:t>
            </a:r>
            <a:r>
              <a:rPr lang="en-US" sz="6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Experiment</a:t>
            </a:r>
            <a:endParaRPr lang="en-US" sz="6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16" name="Rectangle 15"/>
          <p:cNvSpPr/>
          <p:nvPr/>
        </p:nvSpPr>
        <p:spPr>
          <a:xfrm>
            <a:off x="180665" y="631636"/>
            <a:ext cx="3916457" cy="707886"/>
          </a:xfrm>
          <a:prstGeom prst="rect">
            <a:avLst/>
          </a:prstGeom>
        </p:spPr>
        <p:txBody>
          <a:bodyPr wrap="none">
            <a:spAutoFit/>
          </a:bodyPr>
          <a:lstStyle/>
          <a:p>
            <a:r>
              <a:rPr lang="en-US" sz="4000" b="1" spc="50" dirty="0" err="1"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MEPDG</a:t>
            </a:r>
            <a:r>
              <a:rPr lang="en-US" sz="32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 </a:t>
            </a:r>
            <a:r>
              <a:rPr lang="en-US" sz="4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Inputs</a:t>
            </a:r>
            <a:endParaRPr lang="en-US" sz="4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17" name="Rectangle 16"/>
          <p:cNvSpPr/>
          <p:nvPr/>
        </p:nvSpPr>
        <p:spPr>
          <a:xfrm>
            <a:off x="180665" y="1234464"/>
            <a:ext cx="5577168" cy="707886"/>
          </a:xfrm>
          <a:prstGeom prst="rect">
            <a:avLst/>
          </a:prstGeom>
        </p:spPr>
        <p:txBody>
          <a:bodyPr wrap="none">
            <a:spAutoFit/>
          </a:bodyPr>
          <a:lstStyle/>
          <a:p>
            <a:r>
              <a:rPr lang="en-US" sz="4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Forensic Evaluations</a:t>
            </a:r>
          </a:p>
        </p:txBody>
      </p:sp>
    </p:spTree>
    <p:extLst>
      <p:ext uri="{BB962C8B-B14F-4D97-AF65-F5344CB8AC3E}">
        <p14:creationId xmlns:p14="http://schemas.microsoft.com/office/powerpoint/2010/main" val="271435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1" nodeType="click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4" grpId="1"/>
      <p:bldP spid="16" grpId="0"/>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263054"/>
            <a:ext cx="1295400" cy="509524"/>
          </a:xfrm>
          <a:prstGeom prst="rect">
            <a:avLst/>
          </a:prstGeom>
        </p:spPr>
      </p:pic>
      <p:sp>
        <p:nvSpPr>
          <p:cNvPr id="5" name="Rectangle 4"/>
          <p:cNvSpPr/>
          <p:nvPr/>
        </p:nvSpPr>
        <p:spPr>
          <a:xfrm>
            <a:off x="457226" y="1578786"/>
            <a:ext cx="5886548" cy="1200329"/>
          </a:xfrm>
          <a:prstGeom prst="rect">
            <a:avLst/>
          </a:prstGeom>
        </p:spPr>
        <p:txBody>
          <a:bodyPr wrap="none">
            <a:spAutoFit/>
          </a:bodyPr>
          <a:lstStyle/>
          <a:p>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Cracking Percentage and</a:t>
            </a:r>
          </a:p>
          <a:p>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Cracking Length</a:t>
            </a:r>
            <a:endParaRPr lang="en-US"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pic>
        <p:nvPicPr>
          <p:cNvPr id="6" name="Picture 2" descr="N:\Carlos\Stantec\!_LTPP Communications\North Central\27 - Minnesota\Images\MEPD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109" y="4470978"/>
            <a:ext cx="2512094" cy="1584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N:\Carlos\Stantec\!_LTPP Communications\North Central\27 - Minnesota\Images\hpm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96" y="200203"/>
            <a:ext cx="1491582" cy="234894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H="1">
            <a:off x="438992" y="1235075"/>
            <a:ext cx="5486400" cy="0"/>
          </a:xfrm>
          <a:prstGeom prst="line">
            <a:avLst/>
          </a:prstGeom>
          <a:noFill/>
          <a:ln w="38100" cap="flat" cmpd="sng" algn="ctr">
            <a:solidFill>
              <a:sysClr val="windowText" lastClr="000000">
                <a:lumMod val="50000"/>
                <a:lumOff val="50000"/>
              </a:sysClr>
            </a:solidFill>
            <a:prstDash val="solid"/>
          </a:ln>
          <a:effectLst>
            <a:outerShdw blurRad="50800" dist="38100" dir="5400000" algn="t" rotWithShape="0">
              <a:prstClr val="black">
                <a:alpha val="40000"/>
              </a:prstClr>
            </a:outerShdw>
          </a:effectLst>
        </p:spPr>
      </p:cxnSp>
      <p:sp>
        <p:nvSpPr>
          <p:cNvPr id="10" name="Rectangle 9"/>
          <p:cNvSpPr/>
          <p:nvPr/>
        </p:nvSpPr>
        <p:spPr>
          <a:xfrm>
            <a:off x="448137" y="301079"/>
            <a:ext cx="8421496" cy="769441"/>
          </a:xfrm>
          <a:prstGeom prst="rect">
            <a:avLst/>
          </a:prstGeom>
        </p:spPr>
        <p:txBody>
          <a:bodyPr wrap="square">
            <a:spAutoFit/>
          </a:bodyPr>
          <a:lstStyle/>
          <a:p>
            <a:r>
              <a:rPr lang="en-CA" sz="4400" b="1" dirty="0" err="1" smtClean="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LTPP</a:t>
            </a:r>
            <a:r>
              <a:rPr lang="en-CA" sz="4400" b="1" dirty="0" smtClean="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 Cracking Data</a:t>
            </a:r>
            <a:endParaRPr lang="en-CA" sz="4400" b="1"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endParaRPr>
          </a:p>
        </p:txBody>
      </p:sp>
      <p:sp>
        <p:nvSpPr>
          <p:cNvPr id="11" name="Rectangle 10"/>
          <p:cNvSpPr/>
          <p:nvPr/>
        </p:nvSpPr>
        <p:spPr>
          <a:xfrm>
            <a:off x="457226" y="2856276"/>
            <a:ext cx="8335936" cy="646331"/>
          </a:xfrm>
          <a:prstGeom prst="rect">
            <a:avLst/>
          </a:prstGeom>
        </p:spPr>
        <p:txBody>
          <a:bodyPr wrap="none">
            <a:spAutoFit/>
          </a:bodyPr>
          <a:lstStyle/>
          <a:p>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ALL </a:t>
            </a:r>
            <a:r>
              <a:rPr lang="en-US" sz="3600" dirty="0" err="1"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LTPP</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Sections – AC, </a:t>
            </a:r>
            <a:r>
              <a:rPr lang="en-US" sz="3600" dirty="0" err="1"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PCC</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&amp; </a:t>
            </a:r>
            <a:r>
              <a:rPr lang="en-US" sz="3600" dirty="0" err="1"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CRCP</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3" name="Rectangle 12"/>
          <p:cNvSpPr/>
          <p:nvPr/>
        </p:nvSpPr>
        <p:spPr>
          <a:xfrm>
            <a:off x="457226" y="3506699"/>
            <a:ext cx="8576387" cy="646331"/>
          </a:xfrm>
          <a:prstGeom prst="rect">
            <a:avLst/>
          </a:prstGeom>
        </p:spPr>
        <p:txBody>
          <a:bodyPr wrap="none">
            <a:spAutoFit/>
          </a:bodyPr>
          <a:lstStyle/>
          <a:p>
            <a:r>
              <a:rPr lang="en-US" sz="3600" spc="-150" dirty="0" err="1">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HPMS</a:t>
            </a:r>
            <a:r>
              <a:rPr lang="en-US" sz="36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 </a:t>
            </a:r>
            <a:r>
              <a:rPr lang="en-US" sz="3600" spc="-150" dirty="0" err="1" smtClean="0">
                <a:solidFill>
                  <a:srgbClr val="C00000"/>
                </a:solidFill>
                <a:effectLst>
                  <a:outerShdw blurRad="38100" dist="38100" dir="2700000" algn="tl">
                    <a:srgbClr val="000000">
                      <a:alpha val="43137"/>
                    </a:srgbClr>
                  </a:outerShdw>
                </a:effectLst>
                <a:latin typeface="Futura Md BT" panose="020B0602020204020303" pitchFamily="34" charset="0"/>
              </a:rPr>
              <a:t>MEPDG</a:t>
            </a:r>
            <a:r>
              <a:rPr lang="en-US" sz="3600" spc="-150" dirty="0" smtClean="0">
                <a:solidFill>
                  <a:srgbClr val="C00000"/>
                </a:solidFill>
                <a:effectLst>
                  <a:outerShdw blurRad="38100" dist="38100" dir="2700000" algn="tl">
                    <a:srgbClr val="000000">
                      <a:alpha val="43137"/>
                    </a:srgbClr>
                  </a:outerShdw>
                </a:effectLst>
                <a:latin typeface="Futura Md BT" panose="020B0602020204020303" pitchFamily="34" charset="0"/>
              </a:rPr>
              <a:t> </a:t>
            </a:r>
            <a:r>
              <a:rPr lang="en-US" sz="36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MAP-21 (</a:t>
            </a:r>
            <a:r>
              <a:rPr lang="en-US" sz="3600" spc="-150" dirty="0" err="1">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NPRM</a:t>
            </a:r>
            <a:r>
              <a:rPr lang="en-US" sz="36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a:t>
            </a:r>
            <a:r>
              <a:rPr lang="en-US" sz="3600" spc="-15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Other</a:t>
            </a:r>
            <a:endParaRPr lang="en-CA" sz="36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endParaRPr>
          </a:p>
        </p:txBody>
      </p:sp>
      <p:sp>
        <p:nvSpPr>
          <p:cNvPr id="14" name="Rectangle 13"/>
          <p:cNvSpPr/>
          <p:nvPr/>
        </p:nvSpPr>
        <p:spPr>
          <a:xfrm>
            <a:off x="457226" y="4160838"/>
            <a:ext cx="3679084" cy="646331"/>
          </a:xfrm>
          <a:prstGeom prst="rect">
            <a:avLst/>
          </a:prstGeom>
        </p:spPr>
        <p:txBody>
          <a:bodyPr wrap="none">
            <a:spAutoFit/>
          </a:bodyPr>
          <a:lstStyle/>
          <a:p>
            <a:r>
              <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Release</a:t>
            </a:r>
            <a:r>
              <a:rPr lang="en-CA" sz="3600" dirty="0">
                <a:solidFill>
                  <a:srgbClr val="C00000"/>
                </a:solidFill>
                <a:effectLst>
                  <a:outerShdw blurRad="38100" dist="38100" dir="2700000" algn="tl">
                    <a:srgbClr val="000000">
                      <a:alpha val="43137"/>
                    </a:srgbClr>
                  </a:outerShdw>
                </a:effectLst>
                <a:latin typeface="Futura Md BT" panose="020B0602020204020303" pitchFamily="34" charset="0"/>
              </a:rPr>
              <a:t> </a:t>
            </a:r>
            <a:r>
              <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sym typeface="Wingdings"/>
              </a:rPr>
              <a:t> </a:t>
            </a:r>
            <a:r>
              <a:rPr lang="en-US" sz="3600" dirty="0">
                <a:solidFill>
                  <a:srgbClr val="C00000"/>
                </a:solidFill>
                <a:effectLst>
                  <a:outerShdw blurRad="38100" dist="38100" dir="2700000" algn="tl">
                    <a:srgbClr val="000000">
                      <a:alpha val="43137"/>
                    </a:srgbClr>
                  </a:outerShdw>
                </a:effectLst>
                <a:latin typeface="Futura Md BT" panose="020B0602020204020303" pitchFamily="34" charset="0"/>
              </a:rPr>
              <a:t>2016</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Tree>
    <p:extLst>
      <p:ext uri="{BB962C8B-B14F-4D97-AF65-F5344CB8AC3E}">
        <p14:creationId xmlns:p14="http://schemas.microsoft.com/office/powerpoint/2010/main" val="212035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263054"/>
            <a:ext cx="1295400" cy="509524"/>
          </a:xfrm>
          <a:prstGeom prst="rect">
            <a:avLst/>
          </a:prstGeom>
        </p:spPr>
      </p:pic>
      <p:pic>
        <p:nvPicPr>
          <p:cNvPr id="5" name="Picture 2" descr="N:\Carlos\Stantec\!_LTPP Communications\North Central\27 - Minnesota\Images\MEPD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8219" y="2945510"/>
            <a:ext cx="3511414" cy="221514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438992" y="1235075"/>
            <a:ext cx="5486400" cy="0"/>
          </a:xfrm>
          <a:prstGeom prst="line">
            <a:avLst/>
          </a:prstGeom>
          <a:noFill/>
          <a:ln w="38100" cap="flat" cmpd="sng" algn="ctr">
            <a:solidFill>
              <a:sysClr val="windowText" lastClr="000000">
                <a:lumMod val="50000"/>
                <a:lumOff val="50000"/>
              </a:sysClr>
            </a:solidFill>
            <a:prstDash val="solid"/>
          </a:ln>
          <a:effectLst>
            <a:outerShdw blurRad="50800" dist="38100" dir="5400000" algn="t" rotWithShape="0">
              <a:prstClr val="black">
                <a:alpha val="40000"/>
              </a:prstClr>
            </a:outerShdw>
          </a:effectLst>
        </p:spPr>
      </p:cxnSp>
      <p:sp>
        <p:nvSpPr>
          <p:cNvPr id="8" name="Rectangle 7"/>
          <p:cNvSpPr/>
          <p:nvPr/>
        </p:nvSpPr>
        <p:spPr>
          <a:xfrm>
            <a:off x="448137" y="301079"/>
            <a:ext cx="8421496" cy="769441"/>
          </a:xfrm>
          <a:prstGeom prst="rect">
            <a:avLst/>
          </a:prstGeom>
        </p:spPr>
        <p:txBody>
          <a:bodyPr wrap="square">
            <a:spAutoFit/>
          </a:bodyPr>
          <a:lstStyle/>
          <a:p>
            <a:r>
              <a:rPr lang="en-CA" sz="4400" b="1"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Expansion of </a:t>
            </a:r>
            <a:r>
              <a:rPr lang="en-CA" sz="4400" b="1" dirty="0" err="1">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MEPDG</a:t>
            </a:r>
            <a:r>
              <a:rPr lang="en-CA" sz="4400" b="1"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 Inputs</a:t>
            </a:r>
          </a:p>
        </p:txBody>
      </p:sp>
      <p:sp>
        <p:nvSpPr>
          <p:cNvPr id="9" name="Rectangle 8"/>
          <p:cNvSpPr/>
          <p:nvPr/>
        </p:nvSpPr>
        <p:spPr>
          <a:xfrm>
            <a:off x="457226" y="1578786"/>
            <a:ext cx="8453468" cy="646331"/>
          </a:xfrm>
          <a:prstGeom prst="rect">
            <a:avLst/>
          </a:prstGeom>
        </p:spPr>
        <p:txBody>
          <a:bodyPr wrap="none">
            <a:spAutoFit/>
          </a:bodyPr>
          <a:lstStyle/>
          <a:p>
            <a:r>
              <a:rPr lang="en-CA" sz="36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Currently</a:t>
            </a:r>
            <a:r>
              <a:rPr lang="en-CA" sz="3600" spc="-150" dirty="0" smtClean="0">
                <a:solidFill>
                  <a:srgbClr val="C00000"/>
                </a:solidFill>
                <a:effectLst>
                  <a:outerShdw blurRad="38100" dist="38100" dir="2700000" algn="tl">
                    <a:srgbClr val="000000">
                      <a:alpha val="43137"/>
                    </a:srgbClr>
                  </a:outerShdw>
                </a:effectLst>
                <a:latin typeface="Futura Md BT" panose="020B0602020204020303" pitchFamily="34" charset="0"/>
              </a:rPr>
              <a:t> GPS-3 &amp; SPS-2 </a:t>
            </a:r>
            <a:r>
              <a:rPr lang="en-US" sz="3600" spc="-15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Sections Only</a:t>
            </a:r>
            <a:endParaRPr lang="en-CA" sz="3600" spc="-150" dirty="0" smtClean="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0" name="Rectangle 9"/>
          <p:cNvSpPr/>
          <p:nvPr/>
        </p:nvSpPr>
        <p:spPr>
          <a:xfrm>
            <a:off x="457252" y="2225117"/>
            <a:ext cx="6063263" cy="646331"/>
          </a:xfrm>
          <a:prstGeom prst="rect">
            <a:avLst/>
          </a:prstGeom>
        </p:spPr>
        <p:txBody>
          <a:bodyPr wrap="none">
            <a:spAutoFit/>
          </a:bodyPr>
          <a:lstStyle/>
          <a:p>
            <a:r>
              <a:rPr lang="en-CA"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Expand to </a:t>
            </a:r>
            <a:r>
              <a:rPr lang="en-CA"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ALL </a:t>
            </a:r>
            <a:r>
              <a:rPr lang="en-US" sz="3600" dirty="0" err="1"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LTPP</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Sections</a:t>
            </a:r>
            <a:endParaRPr lang="en-CA" sz="3600" dirty="0" smtClean="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2" name="Rectangle 11"/>
          <p:cNvSpPr/>
          <p:nvPr/>
        </p:nvSpPr>
        <p:spPr>
          <a:xfrm>
            <a:off x="457226" y="2879725"/>
            <a:ext cx="3679084" cy="646331"/>
          </a:xfrm>
          <a:prstGeom prst="rect">
            <a:avLst/>
          </a:prstGeom>
        </p:spPr>
        <p:txBody>
          <a:bodyPr wrap="none">
            <a:spAutoFit/>
          </a:bodyPr>
          <a:lstStyle/>
          <a:p>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Release</a:t>
            </a:r>
            <a:r>
              <a:rPr lang="en-CA"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 </a:t>
            </a:r>
            <a:r>
              <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sym typeface="Wingdings"/>
              </a:rPr>
              <a:t> </a:t>
            </a:r>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2016</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Tree>
    <p:extLst>
      <p:ext uri="{BB962C8B-B14F-4D97-AF65-F5344CB8AC3E}">
        <p14:creationId xmlns:p14="http://schemas.microsoft.com/office/powerpoint/2010/main" val="409009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263054"/>
            <a:ext cx="1295400" cy="509524"/>
          </a:xfrm>
          <a:prstGeom prst="rect">
            <a:avLst/>
          </a:prstGeom>
        </p:spPr>
      </p:pic>
      <p:grpSp>
        <p:nvGrpSpPr>
          <p:cNvPr id="6" name="Group 5"/>
          <p:cNvGrpSpPr/>
          <p:nvPr/>
        </p:nvGrpSpPr>
        <p:grpSpPr>
          <a:xfrm>
            <a:off x="914399" y="3217626"/>
            <a:ext cx="3744486" cy="2772012"/>
            <a:chOff x="914399" y="3403452"/>
            <a:chExt cx="3744486" cy="2772012"/>
          </a:xfrm>
        </p:grpSpPr>
        <p:sp>
          <p:nvSpPr>
            <p:cNvPr id="7" name="Rounded Rectangle 6"/>
            <p:cNvSpPr/>
            <p:nvPr/>
          </p:nvSpPr>
          <p:spPr>
            <a:xfrm>
              <a:off x="914399" y="3889464"/>
              <a:ext cx="3657600" cy="2286000"/>
            </a:xfrm>
            <a:prstGeom prst="roundRect">
              <a:avLst/>
            </a:prstGeom>
            <a:solidFill>
              <a:srgbClr val="373737"/>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CA" kern="0" smtClean="0">
                <a:solidFill>
                  <a:prstClr val="white"/>
                </a:solidFill>
                <a:latin typeface="Century Gothic"/>
              </a:endParaRPr>
            </a:p>
          </p:txBody>
        </p:sp>
        <p:sp>
          <p:nvSpPr>
            <p:cNvPr id="8" name="Rectangle 7"/>
            <p:cNvSpPr/>
            <p:nvPr/>
          </p:nvSpPr>
          <p:spPr>
            <a:xfrm>
              <a:off x="1115128" y="4179318"/>
              <a:ext cx="3543757" cy="1754326"/>
            </a:xfrm>
            <a:prstGeom prst="rect">
              <a:avLst/>
            </a:prstGeom>
          </p:spPr>
          <p:txBody>
            <a:bodyPr wrap="square">
              <a:spAutoFit/>
            </a:bodyPr>
            <a:lstStyle/>
            <a:p>
              <a:pPr>
                <a:defRPr/>
              </a:pPr>
              <a:r>
                <a:rPr lang="en-US" sz="3600" b="1" kern="0" cap="all"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exactly </a:t>
              </a:r>
              <a:r>
                <a:rPr lang="en-US" sz="3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why the section failed… </a:t>
              </a:r>
              <a:endParaRPr lang="en-CA" sz="3600" kern="0" dirty="0" smtClean="0">
                <a:solidFill>
                  <a:prstClr val="white"/>
                </a:solidFill>
                <a:latin typeface="Futura Md BT" panose="020B0602020204020303" pitchFamily="34" charset="0"/>
              </a:endParaRPr>
            </a:p>
          </p:txBody>
        </p:sp>
        <p:sp>
          <p:nvSpPr>
            <p:cNvPr id="9" name="TextBox 8"/>
            <p:cNvSpPr txBox="1"/>
            <p:nvPr/>
          </p:nvSpPr>
          <p:spPr>
            <a:xfrm>
              <a:off x="942257" y="3403452"/>
              <a:ext cx="1463025" cy="1569660"/>
            </a:xfrm>
            <a:prstGeom prst="rect">
              <a:avLst/>
            </a:prstGeom>
            <a:noFill/>
            <a:ln>
              <a:noFill/>
            </a:ln>
          </p:spPr>
          <p:txBody>
            <a:bodyPr wrap="square" rtlCol="0">
              <a:spAutoFit/>
            </a:bodyPr>
            <a:lstStyle/>
            <a:p>
              <a:pPr>
                <a:defRPr/>
              </a:pPr>
              <a:r>
                <a:rPr lang="en-US" sz="9600" b="1" kern="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cs typeface="Arial" panose="020B0604020202020204" pitchFamily="34" charset="0"/>
                </a:rPr>
                <a:t>“</a:t>
              </a:r>
              <a:endParaRPr lang="en-CA" sz="9600" b="1" kern="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cs typeface="Arial" panose="020B0604020202020204" pitchFamily="34" charset="0"/>
              </a:endParaRPr>
            </a:p>
          </p:txBody>
        </p:sp>
      </p:grpSp>
      <p:cxnSp>
        <p:nvCxnSpPr>
          <p:cNvPr id="10" name="Straight Connector 9"/>
          <p:cNvCxnSpPr/>
          <p:nvPr/>
        </p:nvCxnSpPr>
        <p:spPr>
          <a:xfrm flipH="1">
            <a:off x="438992" y="1235075"/>
            <a:ext cx="5486400" cy="0"/>
          </a:xfrm>
          <a:prstGeom prst="line">
            <a:avLst/>
          </a:prstGeom>
          <a:noFill/>
          <a:ln w="38100" cap="flat" cmpd="sng" algn="ctr">
            <a:solidFill>
              <a:sysClr val="windowText" lastClr="000000">
                <a:lumMod val="50000"/>
                <a:lumOff val="50000"/>
              </a:sysClr>
            </a:solidFill>
            <a:prstDash val="solid"/>
          </a:ln>
          <a:effectLst>
            <a:outerShdw blurRad="50800" dist="38100" dir="5400000" algn="t" rotWithShape="0">
              <a:prstClr val="black">
                <a:alpha val="40000"/>
              </a:prstClr>
            </a:outerShdw>
          </a:effectLst>
        </p:spPr>
      </p:cxnSp>
      <p:sp>
        <p:nvSpPr>
          <p:cNvPr id="11" name="Rectangle 10"/>
          <p:cNvSpPr/>
          <p:nvPr/>
        </p:nvSpPr>
        <p:spPr>
          <a:xfrm>
            <a:off x="448137" y="301079"/>
            <a:ext cx="8421496" cy="769441"/>
          </a:xfrm>
          <a:prstGeom prst="rect">
            <a:avLst/>
          </a:prstGeom>
        </p:spPr>
        <p:txBody>
          <a:bodyPr wrap="square">
            <a:spAutoFit/>
          </a:bodyPr>
          <a:lstStyle/>
          <a:p>
            <a:r>
              <a:rPr lang="en-CA" sz="4400" b="1"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Forensic Evaluations</a:t>
            </a:r>
          </a:p>
        </p:txBody>
      </p:sp>
      <p:grpSp>
        <p:nvGrpSpPr>
          <p:cNvPr id="12" name="Group 11"/>
          <p:cNvGrpSpPr/>
          <p:nvPr/>
        </p:nvGrpSpPr>
        <p:grpSpPr>
          <a:xfrm>
            <a:off x="457226" y="1578786"/>
            <a:ext cx="8208981" cy="3236507"/>
            <a:chOff x="457226" y="1578786"/>
            <a:chExt cx="8208981" cy="3236507"/>
          </a:xfrm>
        </p:grpSpPr>
        <p:pic>
          <p:nvPicPr>
            <p:cNvPr id="13" name="Picture 3" descr="N:\Carlos\Stantec\!_LTPP Communications\North Central\27 - Minnesota\Images\tpf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7407" y="2963634"/>
              <a:ext cx="1828800" cy="18516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57226" y="1578786"/>
              <a:ext cx="7884018" cy="646331"/>
            </a:xfrm>
            <a:prstGeom prst="rect">
              <a:avLst/>
            </a:prstGeom>
          </p:spPr>
          <p:txBody>
            <a:bodyPr wrap="none">
              <a:spAutoFit/>
            </a:bodyPr>
            <a:lstStyle/>
            <a:p>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Transportation </a:t>
              </a:r>
              <a:r>
                <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Pooled Fund </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Program</a:t>
              </a:r>
              <a:endPar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endParaRPr>
            </a:p>
          </p:txBody>
        </p:sp>
      </p:grpSp>
      <p:sp>
        <p:nvSpPr>
          <p:cNvPr id="15" name="Rectangle 14"/>
          <p:cNvSpPr/>
          <p:nvPr/>
        </p:nvSpPr>
        <p:spPr>
          <a:xfrm>
            <a:off x="457226" y="2856276"/>
            <a:ext cx="5783956" cy="646331"/>
          </a:xfrm>
          <a:prstGeom prst="rect">
            <a:avLst/>
          </a:prstGeom>
        </p:spPr>
        <p:txBody>
          <a:bodyPr wrap="none">
            <a:spAutoFit/>
          </a:bodyPr>
          <a:lstStyle/>
          <a:p>
            <a:r>
              <a:rPr lang="en-US" sz="360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Solicitation Number: </a:t>
            </a:r>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1398</a:t>
            </a:r>
            <a:endParaRPr lang="en-US"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7" name="Rectangle 16"/>
          <p:cNvSpPr/>
          <p:nvPr/>
        </p:nvSpPr>
        <p:spPr>
          <a:xfrm>
            <a:off x="2246985" y="2225116"/>
            <a:ext cx="4631863" cy="646331"/>
          </a:xfrm>
          <a:prstGeom prst="rect">
            <a:avLst/>
          </a:prstGeom>
        </p:spPr>
        <p:txBody>
          <a:bodyPr wrap="square">
            <a:spAutoFit/>
          </a:bodyPr>
          <a:lstStyle/>
          <a:p>
            <a:r>
              <a:rPr lang="en-US" sz="3600" spc="-150" dirty="0">
                <a:solidFill>
                  <a:srgbClr val="C00000"/>
                </a:solidFill>
                <a:effectLst>
                  <a:outerShdw blurRad="38100" dist="38100" dir="2700000" algn="tl">
                    <a:srgbClr val="000000">
                      <a:alpha val="43137"/>
                    </a:srgbClr>
                  </a:outerShdw>
                </a:effectLst>
                <a:latin typeface="Futura Md BT" panose="020B0602020204020303" pitchFamily="34" charset="0"/>
              </a:rPr>
              <a:t>www.pooledfund.org</a:t>
            </a:r>
            <a:endParaRPr lang="en-CA" sz="36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endParaRPr>
          </a:p>
        </p:txBody>
      </p:sp>
    </p:spTree>
    <p:extLst>
      <p:ext uri="{BB962C8B-B14F-4D97-AF65-F5344CB8AC3E}">
        <p14:creationId xmlns:p14="http://schemas.microsoft.com/office/powerpoint/2010/main" val="307764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1" nodeType="clickEffect">
                                  <p:stCondLst>
                                    <p:cond delay="0"/>
                                  </p:stCondLst>
                                  <p:childTnLst>
                                    <p:animScale>
                                      <p:cBhvr>
                                        <p:cTn id="24"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7"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Carlos\Stantec\!_LTPP Communications\North Central\27 - Minnesota\Images\Unknown Conditions Ah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7647"/>
            <a:ext cx="9144001" cy="1323439"/>
          </a:xfrm>
          <a:prstGeom prst="rect">
            <a:avLst/>
          </a:prstGeom>
        </p:spPr>
        <p:txBody>
          <a:bodyPr wrap="square">
            <a:spAutoFit/>
          </a:bodyPr>
          <a:lstStyle/>
          <a:p>
            <a:pPr algn="ctr"/>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Forensic Studies</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2" name="Group 1"/>
          <p:cNvGrpSpPr/>
          <p:nvPr/>
        </p:nvGrpSpPr>
        <p:grpSpPr>
          <a:xfrm>
            <a:off x="0" y="4305005"/>
            <a:ext cx="3657600" cy="2286000"/>
            <a:chOff x="0" y="4305005"/>
            <a:chExt cx="3657600" cy="2286000"/>
          </a:xfrm>
        </p:grpSpPr>
        <p:sp>
          <p:nvSpPr>
            <p:cNvPr id="9" name="Rectangle 8"/>
            <p:cNvSpPr/>
            <p:nvPr/>
          </p:nvSpPr>
          <p:spPr>
            <a:xfrm>
              <a:off x="0" y="4305005"/>
              <a:ext cx="3657600" cy="2286000"/>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10" name="Rectangle 9"/>
            <p:cNvSpPr/>
            <p:nvPr/>
          </p:nvSpPr>
          <p:spPr>
            <a:xfrm>
              <a:off x="0" y="4330360"/>
              <a:ext cx="1757212"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Coring</a:t>
              </a:r>
              <a:endParaRPr lang="en-CA"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11" name="Rectangle 10"/>
          <p:cNvSpPr/>
          <p:nvPr/>
        </p:nvSpPr>
        <p:spPr>
          <a:xfrm>
            <a:off x="0" y="5397595"/>
            <a:ext cx="3474028"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Lift Deflection</a:t>
            </a:r>
            <a:endParaRPr lang="en-CA"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2" name="Rectangle 11"/>
          <p:cNvSpPr/>
          <p:nvPr/>
        </p:nvSpPr>
        <p:spPr>
          <a:xfrm>
            <a:off x="0" y="4852864"/>
            <a:ext cx="2531590"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Trenching</a:t>
            </a:r>
            <a:endParaRPr lang="en-CA"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3" name="Rectangle 12"/>
          <p:cNvSpPr/>
          <p:nvPr/>
        </p:nvSpPr>
        <p:spPr>
          <a:xfrm>
            <a:off x="0" y="5928644"/>
            <a:ext cx="2889765"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Lab Testing</a:t>
            </a:r>
            <a:endParaRPr lang="en-CA"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425208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N:\Carlos\Stantec\!_LTPP Communications\North Central\27 - Minnesota\Images\Precision Spra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8188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4303455"/>
            <a:ext cx="9143999" cy="2554545"/>
          </a:xfrm>
          <a:prstGeom prst="rect">
            <a:avLst/>
          </a:prstGeom>
        </p:spPr>
        <p:txBody>
          <a:bodyPr wrap="square">
            <a:spAutoFit/>
          </a:bodyPr>
          <a:lstStyle/>
          <a:p>
            <a:r>
              <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Pavement Preservation </a:t>
            </a:r>
          </a:p>
        </p:txBody>
      </p:sp>
      <p:grpSp>
        <p:nvGrpSpPr>
          <p:cNvPr id="2" name="Group 1"/>
          <p:cNvGrpSpPr/>
          <p:nvPr/>
        </p:nvGrpSpPr>
        <p:grpSpPr>
          <a:xfrm>
            <a:off x="0" y="672171"/>
            <a:ext cx="3657600" cy="1828800"/>
            <a:chOff x="0" y="672171"/>
            <a:chExt cx="3657600" cy="1828800"/>
          </a:xfrm>
        </p:grpSpPr>
        <p:sp>
          <p:nvSpPr>
            <p:cNvPr id="4" name="Rectangle 3"/>
            <p:cNvSpPr/>
            <p:nvPr/>
          </p:nvSpPr>
          <p:spPr>
            <a:xfrm>
              <a:off x="0" y="672171"/>
              <a:ext cx="3657600" cy="1828800"/>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6" name="Rectangle 5"/>
            <p:cNvSpPr/>
            <p:nvPr/>
          </p:nvSpPr>
          <p:spPr>
            <a:xfrm>
              <a:off x="0" y="697527"/>
              <a:ext cx="3462807"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Tight Budgets</a:t>
              </a:r>
              <a:endParaRPr lang="en-CA"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7" name="Rectangle 6"/>
          <p:cNvSpPr/>
          <p:nvPr/>
        </p:nvSpPr>
        <p:spPr>
          <a:xfrm>
            <a:off x="0" y="1764762"/>
            <a:ext cx="3257687"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High Volume</a:t>
            </a:r>
            <a:endParaRPr lang="en-CA"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8" name="Rectangle 7"/>
          <p:cNvSpPr/>
          <p:nvPr/>
        </p:nvSpPr>
        <p:spPr>
          <a:xfrm>
            <a:off x="0" y="1220031"/>
            <a:ext cx="2271776"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Preserve</a:t>
            </a:r>
            <a:endParaRPr lang="en-CA"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422869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Carlos\Stantec\!_LTPP Communications\North Central\27 - Minnesota\Images\New Sig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520" y="5080"/>
            <a:ext cx="10279380" cy="68529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33805"/>
            <a:ext cx="9143999" cy="1323439"/>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Experiment</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3" name="Group 2"/>
          <p:cNvGrpSpPr/>
          <p:nvPr/>
        </p:nvGrpSpPr>
        <p:grpSpPr>
          <a:xfrm>
            <a:off x="188099" y="1407306"/>
            <a:ext cx="7543800" cy="4326492"/>
            <a:chOff x="188099" y="1407306"/>
            <a:chExt cx="7543800" cy="4326492"/>
          </a:xfrm>
        </p:grpSpPr>
        <p:grpSp>
          <p:nvGrpSpPr>
            <p:cNvPr id="2" name="Group 1"/>
            <p:cNvGrpSpPr/>
            <p:nvPr/>
          </p:nvGrpSpPr>
          <p:grpSpPr>
            <a:xfrm>
              <a:off x="188099" y="1407306"/>
              <a:ext cx="7543800" cy="4326492"/>
              <a:chOff x="188099" y="1407306"/>
              <a:chExt cx="7543800" cy="4326492"/>
            </a:xfrm>
          </p:grpSpPr>
          <p:sp>
            <p:nvSpPr>
              <p:cNvPr id="13" name="Rounded Rectangle 12"/>
              <p:cNvSpPr/>
              <p:nvPr/>
            </p:nvSpPr>
            <p:spPr>
              <a:xfrm>
                <a:off x="188099" y="1893318"/>
                <a:ext cx="7543800" cy="3840480"/>
              </a:xfrm>
              <a:prstGeom prst="roundRect">
                <a:avLst/>
              </a:prstGeom>
              <a:solidFill>
                <a:srgbClr val="373737"/>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15" name="TextBox 14"/>
              <p:cNvSpPr txBox="1"/>
              <p:nvPr/>
            </p:nvSpPr>
            <p:spPr>
              <a:xfrm>
                <a:off x="215959" y="1407306"/>
                <a:ext cx="1463025" cy="1569660"/>
              </a:xfrm>
              <a:prstGeom prst="rect">
                <a:avLst/>
              </a:prstGeom>
              <a:noFill/>
              <a:ln>
                <a:noFill/>
              </a:ln>
            </p:spPr>
            <p:txBody>
              <a:bodyPr wrap="square" rtlCol="0">
                <a:spAutoFit/>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rPr>
                  <a:t>“</a:t>
                </a:r>
                <a:endParaRPr lang="en-CA" sz="9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endParaRPr>
              </a:p>
            </p:txBody>
          </p:sp>
        </p:grpSp>
        <p:sp>
          <p:nvSpPr>
            <p:cNvPr id="14" name="Rectangle 13"/>
            <p:cNvSpPr/>
            <p:nvPr/>
          </p:nvSpPr>
          <p:spPr>
            <a:xfrm>
              <a:off x="388830" y="2183172"/>
              <a:ext cx="7343069" cy="646331"/>
            </a:xfrm>
            <a:prstGeom prst="rect">
              <a:avLst/>
            </a:prstGeom>
          </p:spPr>
          <p:txBody>
            <a:bodyPr wrap="square">
              <a:spAutoFit/>
            </a:bodyPr>
            <a:lstStyle/>
            <a:p>
              <a:r>
                <a:rPr lang="en-US" sz="3600" b="1" cap="all" spc="-150"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When </a:t>
              </a:r>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to use </a:t>
              </a:r>
              <a:r>
                <a:rPr lang="en-US" sz="3600"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S</a:t>
              </a:r>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pecific Treatment</a:t>
              </a:r>
              <a:endParaRPr lang="en-CA" sz="3600" spc="-150" dirty="0">
                <a:solidFill>
                  <a:prstClr val="white"/>
                </a:solidFill>
                <a:latin typeface="Futura Md BT" panose="020B0602020204020303" pitchFamily="34" charset="0"/>
              </a:endParaRPr>
            </a:p>
          </p:txBody>
        </p:sp>
      </p:grpSp>
      <p:sp>
        <p:nvSpPr>
          <p:cNvPr id="16" name="Rectangle 15"/>
          <p:cNvSpPr/>
          <p:nvPr/>
        </p:nvSpPr>
        <p:spPr>
          <a:xfrm>
            <a:off x="388830" y="4897903"/>
            <a:ext cx="7800272" cy="646331"/>
          </a:xfrm>
          <a:prstGeom prst="rect">
            <a:avLst/>
          </a:prstGeom>
        </p:spPr>
        <p:txBody>
          <a:bodyPr wrap="square">
            <a:spAutoFit/>
          </a:bodyPr>
          <a:lstStyle/>
          <a:p>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Treatment use based on </a:t>
            </a:r>
            <a:r>
              <a:rPr lang="en-US" sz="3600" b="1" cap="all" spc="-150"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Traffic</a:t>
            </a:r>
            <a:endParaRPr lang="en-CA" sz="3600" b="1" cap="all" spc="-150"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endParaRPr>
          </a:p>
        </p:txBody>
      </p:sp>
      <p:sp>
        <p:nvSpPr>
          <p:cNvPr id="17" name="Rectangle 16"/>
          <p:cNvSpPr/>
          <p:nvPr/>
        </p:nvSpPr>
        <p:spPr>
          <a:xfrm>
            <a:off x="388830" y="4251572"/>
            <a:ext cx="7800272" cy="646331"/>
          </a:xfrm>
          <a:prstGeom prst="rect">
            <a:avLst/>
          </a:prstGeom>
        </p:spPr>
        <p:txBody>
          <a:bodyPr wrap="square">
            <a:spAutoFit/>
          </a:bodyPr>
          <a:lstStyle/>
          <a:p>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Treatment use based on </a:t>
            </a:r>
            <a:r>
              <a:rPr lang="en-US" sz="3600" b="1" cap="all" spc="-150"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Climate</a:t>
            </a:r>
            <a:endParaRPr lang="en-CA" sz="3600" b="1" cap="all" spc="-150"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endParaRPr>
          </a:p>
        </p:txBody>
      </p:sp>
      <p:grpSp>
        <p:nvGrpSpPr>
          <p:cNvPr id="1035" name="Group 1034"/>
          <p:cNvGrpSpPr/>
          <p:nvPr/>
        </p:nvGrpSpPr>
        <p:grpSpPr>
          <a:xfrm>
            <a:off x="1828800" y="2829503"/>
            <a:ext cx="5486402" cy="669631"/>
            <a:chOff x="1828800" y="2829503"/>
            <a:chExt cx="5486402" cy="669631"/>
          </a:xfrm>
        </p:grpSpPr>
        <p:sp>
          <p:nvSpPr>
            <p:cNvPr id="18" name="Rectangle 17"/>
            <p:cNvSpPr/>
            <p:nvPr/>
          </p:nvSpPr>
          <p:spPr>
            <a:xfrm>
              <a:off x="2103120" y="2852803"/>
              <a:ext cx="5212082" cy="646331"/>
            </a:xfrm>
            <a:prstGeom prst="rect">
              <a:avLst/>
            </a:prstGeom>
          </p:spPr>
          <p:txBody>
            <a:bodyPr wrap="square">
              <a:spAutoFit/>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Pavement Condition</a:t>
              </a:r>
            </a:p>
          </p:txBody>
        </p:sp>
        <p:cxnSp>
          <p:nvCxnSpPr>
            <p:cNvPr id="26" name="Elbow Connector 25"/>
            <p:cNvCxnSpPr>
              <a:stCxn id="18" idx="1"/>
            </p:cNvCxnSpPr>
            <p:nvPr/>
          </p:nvCxnSpPr>
          <p:spPr>
            <a:xfrm rot="10800000">
              <a:off x="1828800" y="2829503"/>
              <a:ext cx="274320" cy="346466"/>
            </a:xfrm>
            <a:prstGeom prst="bentConnector2">
              <a:avLst/>
            </a:prstGeom>
            <a:ln w="31750">
              <a:solidFill>
                <a:schemeClr val="bg1"/>
              </a:solidFill>
              <a:headEnd type="diamond" w="med" len="med"/>
              <a:tailEnd type="none" w="lg" len="lg"/>
            </a:ln>
          </p:spPr>
          <p:style>
            <a:lnRef idx="1">
              <a:schemeClr val="accent1"/>
            </a:lnRef>
            <a:fillRef idx="0">
              <a:schemeClr val="accent1"/>
            </a:fillRef>
            <a:effectRef idx="0">
              <a:schemeClr val="accent1"/>
            </a:effectRef>
            <a:fontRef idx="minor">
              <a:schemeClr val="tx1"/>
            </a:fontRef>
          </p:style>
        </p:cxnSp>
      </p:grpSp>
      <p:grpSp>
        <p:nvGrpSpPr>
          <p:cNvPr id="1036" name="Group 1035"/>
          <p:cNvGrpSpPr/>
          <p:nvPr/>
        </p:nvGrpSpPr>
        <p:grpSpPr>
          <a:xfrm>
            <a:off x="1828801" y="2852804"/>
            <a:ext cx="5486399" cy="1292661"/>
            <a:chOff x="1828801" y="2852804"/>
            <a:chExt cx="5486399" cy="1292661"/>
          </a:xfrm>
        </p:grpSpPr>
        <p:sp>
          <p:nvSpPr>
            <p:cNvPr id="19" name="Rectangle 18"/>
            <p:cNvSpPr/>
            <p:nvPr/>
          </p:nvSpPr>
          <p:spPr>
            <a:xfrm>
              <a:off x="2103119" y="3499134"/>
              <a:ext cx="5212081" cy="646331"/>
            </a:xfrm>
            <a:prstGeom prst="rect">
              <a:avLst/>
            </a:prstGeom>
          </p:spPr>
          <p:txBody>
            <a:bodyPr wrap="square">
              <a:spAutoFit/>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Structural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Capacity </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endParaRPr>
            </a:p>
          </p:txBody>
        </p:sp>
        <p:cxnSp>
          <p:nvCxnSpPr>
            <p:cNvPr id="39" name="Elbow Connector 38"/>
            <p:cNvCxnSpPr>
              <a:stCxn id="19" idx="1"/>
            </p:cNvCxnSpPr>
            <p:nvPr/>
          </p:nvCxnSpPr>
          <p:spPr>
            <a:xfrm rot="10800000">
              <a:off x="1828801" y="2852804"/>
              <a:ext cx="274319" cy="969497"/>
            </a:xfrm>
            <a:prstGeom prst="bentConnector2">
              <a:avLst/>
            </a:prstGeom>
            <a:ln w="31750">
              <a:solidFill>
                <a:schemeClr val="bg1"/>
              </a:solidFill>
              <a:headEnd type="diamond" w="med" len="med"/>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104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35"/>
                                        </p:tgtEl>
                                        <p:attrNameLst>
                                          <p:attrName>style.visibility</p:attrName>
                                        </p:attrNameLst>
                                      </p:cBhvr>
                                      <p:to>
                                        <p:strVal val="visible"/>
                                      </p:to>
                                    </p:set>
                                    <p:anim calcmode="lin" valueType="num">
                                      <p:cBhvr additive="base">
                                        <p:cTn id="11" dur="500" fill="hold"/>
                                        <p:tgtEl>
                                          <p:spTgt spid="1035"/>
                                        </p:tgtEl>
                                        <p:attrNameLst>
                                          <p:attrName>ppt_x</p:attrName>
                                        </p:attrNameLst>
                                      </p:cBhvr>
                                      <p:tavLst>
                                        <p:tav tm="0">
                                          <p:val>
                                            <p:strVal val="#ppt_x"/>
                                          </p:val>
                                        </p:tav>
                                        <p:tav tm="100000">
                                          <p:val>
                                            <p:strVal val="#ppt_x"/>
                                          </p:val>
                                        </p:tav>
                                      </p:tavLst>
                                    </p:anim>
                                    <p:anim calcmode="lin" valueType="num">
                                      <p:cBhvr additive="base">
                                        <p:cTn id="12" dur="500" fill="hold"/>
                                        <p:tgtEl>
                                          <p:spTgt spid="10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36"/>
                                        </p:tgtEl>
                                        <p:attrNameLst>
                                          <p:attrName>style.visibility</p:attrName>
                                        </p:attrNameLst>
                                      </p:cBhvr>
                                      <p:to>
                                        <p:strVal val="visible"/>
                                      </p:to>
                                    </p:set>
                                    <p:anim calcmode="lin" valueType="num">
                                      <p:cBhvr additive="base">
                                        <p:cTn id="17" dur="500" fill="hold"/>
                                        <p:tgtEl>
                                          <p:spTgt spid="1036"/>
                                        </p:tgtEl>
                                        <p:attrNameLst>
                                          <p:attrName>ppt_x</p:attrName>
                                        </p:attrNameLst>
                                      </p:cBhvr>
                                      <p:tavLst>
                                        <p:tav tm="0">
                                          <p:val>
                                            <p:strVal val="#ppt_x"/>
                                          </p:val>
                                        </p:tav>
                                        <p:tav tm="100000">
                                          <p:val>
                                            <p:strVal val="#ppt_x"/>
                                          </p:val>
                                        </p:tav>
                                      </p:tavLst>
                                    </p:anim>
                                    <p:anim calcmode="lin" valueType="num">
                                      <p:cBhvr additive="base">
                                        <p:cTn id="18"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Carlos\Stantec\!_LTPP Communications\North Central\27 - Minnesota\Images\asphaltLin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792"/>
            <a:ext cx="9143999" cy="2554545"/>
          </a:xfrm>
          <a:prstGeom prst="rect">
            <a:avLst/>
          </a:prstGeom>
        </p:spPr>
        <p:txBody>
          <a:bodyPr wrap="square">
            <a:spAutoFit/>
          </a:bodyPr>
          <a:lstStyle/>
          <a:p>
            <a:r>
              <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Asphalt Pavements</a:t>
            </a:r>
          </a:p>
        </p:txBody>
      </p:sp>
      <p:sp>
        <p:nvSpPr>
          <p:cNvPr id="20" name="Rectangle 19"/>
          <p:cNvSpPr/>
          <p:nvPr/>
        </p:nvSpPr>
        <p:spPr>
          <a:xfrm>
            <a:off x="388830" y="2879725"/>
            <a:ext cx="7800272" cy="646331"/>
          </a:xfrm>
          <a:prstGeom prst="rect">
            <a:avLst/>
          </a:prstGeom>
        </p:spPr>
        <p:txBody>
          <a:bodyPr wrap="square">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Chip </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Seals</a:t>
            </a:r>
            <a:endParaRPr lang="en-CA"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endParaRPr>
          </a:p>
        </p:txBody>
      </p:sp>
      <p:sp>
        <p:nvSpPr>
          <p:cNvPr id="21" name="Rectangle 20"/>
          <p:cNvSpPr/>
          <p:nvPr/>
        </p:nvSpPr>
        <p:spPr>
          <a:xfrm>
            <a:off x="388830" y="3531919"/>
            <a:ext cx="7800272" cy="646331"/>
          </a:xfrm>
          <a:prstGeom prst="rect">
            <a:avLst/>
          </a:prstGeom>
        </p:spPr>
        <p:txBody>
          <a:bodyPr wrap="square">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Slurry Seals</a:t>
            </a:r>
            <a:endParaRPr lang="en-CA" sz="3600" b="1" cap="all"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endParaRPr>
          </a:p>
        </p:txBody>
      </p:sp>
      <p:sp>
        <p:nvSpPr>
          <p:cNvPr id="22" name="Rectangle 21"/>
          <p:cNvSpPr/>
          <p:nvPr/>
        </p:nvSpPr>
        <p:spPr>
          <a:xfrm>
            <a:off x="388830" y="4217083"/>
            <a:ext cx="7800272" cy="646331"/>
          </a:xfrm>
          <a:prstGeom prst="rect">
            <a:avLst/>
          </a:prstGeom>
        </p:spPr>
        <p:txBody>
          <a:bodyPr wrap="square">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Micro </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Surfacing</a:t>
            </a:r>
            <a:endParaRPr lang="en-CA"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endParaRPr>
          </a:p>
        </p:txBody>
      </p:sp>
      <p:sp>
        <p:nvSpPr>
          <p:cNvPr id="23" name="Rectangle 22"/>
          <p:cNvSpPr/>
          <p:nvPr/>
        </p:nvSpPr>
        <p:spPr>
          <a:xfrm>
            <a:off x="388830" y="4863732"/>
            <a:ext cx="7800272" cy="646331"/>
          </a:xfrm>
          <a:prstGeom prst="rect">
            <a:avLst/>
          </a:prstGeom>
        </p:spPr>
        <p:txBody>
          <a:bodyPr wrap="square">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Thin </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Overlays</a:t>
            </a:r>
            <a:endParaRPr lang="en-CA"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endParaRPr>
          </a:p>
        </p:txBody>
      </p:sp>
      <p:sp>
        <p:nvSpPr>
          <p:cNvPr id="24" name="Rectangle 23"/>
          <p:cNvSpPr/>
          <p:nvPr/>
        </p:nvSpPr>
        <p:spPr>
          <a:xfrm>
            <a:off x="388830" y="5522495"/>
            <a:ext cx="7800272" cy="646331"/>
          </a:xfrm>
          <a:prstGeom prst="rect">
            <a:avLst/>
          </a:prstGeom>
        </p:spPr>
        <p:txBody>
          <a:bodyPr wrap="square">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Fog Seals</a:t>
            </a:r>
            <a:endParaRPr lang="en-CA" sz="3600" b="1" cap="all"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endParaRPr>
          </a:p>
        </p:txBody>
      </p:sp>
    </p:spTree>
    <p:extLst>
      <p:ext uri="{BB962C8B-B14F-4D97-AF65-F5344CB8AC3E}">
        <p14:creationId xmlns:p14="http://schemas.microsoft.com/office/powerpoint/2010/main" val="171574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mph" presetSubtype="0" fill="hold" grpId="1" nodeType="clickEffect">
                                  <p:stCondLst>
                                    <p:cond delay="0"/>
                                  </p:stCondLst>
                                  <p:iterate type="lt">
                                    <p:tmPct val="4000"/>
                                  </p:iterate>
                                  <p:childTnLst>
                                    <p:set>
                                      <p:cBhvr override="childStyle">
                                        <p:cTn id="31" dur="500" fill="hold"/>
                                        <p:tgtEl>
                                          <p:spTgt spid="20"/>
                                        </p:tgtEl>
                                        <p:attrNameLst>
                                          <p:attrName>style.color</p:attrName>
                                        </p:attrNameLst>
                                      </p:cBhvr>
                                      <p:to>
                                        <p:clrVal>
                                          <a:schemeClr val="accent2"/>
                                        </p:clrVal>
                                      </p:to>
                                    </p:set>
                                    <p:set>
                                      <p:cBhvr>
                                        <p:cTn id="32" dur="500" fill="hold"/>
                                        <p:tgtEl>
                                          <p:spTgt spid="20"/>
                                        </p:tgtEl>
                                        <p:attrNameLst>
                                          <p:attrName>fillcolor</p:attrName>
                                        </p:attrNameLst>
                                      </p:cBhvr>
                                      <p:to>
                                        <p:clrVal>
                                          <a:schemeClr val="accent2"/>
                                        </p:clrVal>
                                      </p:to>
                                    </p:set>
                                    <p:set>
                                      <p:cBhvr>
                                        <p:cTn id="33" dur="500" fill="hold"/>
                                        <p:tgtEl>
                                          <p:spTgt spid="20"/>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500" fill="hold"/>
                                        <p:tgtEl>
                                          <p:spTgt spid="22"/>
                                        </p:tgtEl>
                                        <p:attrNameLst>
                                          <p:attrName>style.color</p:attrName>
                                        </p:attrNameLst>
                                      </p:cBhvr>
                                      <p:to>
                                        <p:clrVal>
                                          <a:schemeClr val="accent2"/>
                                        </p:clrVal>
                                      </p:to>
                                    </p:set>
                                    <p:set>
                                      <p:cBhvr>
                                        <p:cTn id="38" dur="500" fill="hold"/>
                                        <p:tgtEl>
                                          <p:spTgt spid="22"/>
                                        </p:tgtEl>
                                        <p:attrNameLst>
                                          <p:attrName>fillcolor</p:attrName>
                                        </p:attrNameLst>
                                      </p:cBhvr>
                                      <p:to>
                                        <p:clrVal>
                                          <a:schemeClr val="accent2"/>
                                        </p:clrVal>
                                      </p:to>
                                    </p:set>
                                    <p:set>
                                      <p:cBhvr>
                                        <p:cTn id="39" dur="500" fill="hold"/>
                                        <p:tgtEl>
                                          <p:spTgt spid="22"/>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16" presetClass="emph" presetSubtype="0" fill="hold" grpId="1" nodeType="clickEffect">
                                  <p:stCondLst>
                                    <p:cond delay="0"/>
                                  </p:stCondLst>
                                  <p:iterate type="lt">
                                    <p:tmPct val="4000"/>
                                  </p:iterate>
                                  <p:childTnLst>
                                    <p:set>
                                      <p:cBhvr override="childStyle">
                                        <p:cTn id="43" dur="500" fill="hold"/>
                                        <p:tgtEl>
                                          <p:spTgt spid="23"/>
                                        </p:tgtEl>
                                        <p:attrNameLst>
                                          <p:attrName>style.color</p:attrName>
                                        </p:attrNameLst>
                                      </p:cBhvr>
                                      <p:to>
                                        <p:clrVal>
                                          <a:schemeClr val="accent2"/>
                                        </p:clrVal>
                                      </p:to>
                                    </p:set>
                                    <p:set>
                                      <p:cBhvr>
                                        <p:cTn id="44" dur="500" fill="hold"/>
                                        <p:tgtEl>
                                          <p:spTgt spid="23"/>
                                        </p:tgtEl>
                                        <p:attrNameLst>
                                          <p:attrName>fillcolor</p:attrName>
                                        </p:attrNameLst>
                                      </p:cBhvr>
                                      <p:to>
                                        <p:clrVal>
                                          <a:schemeClr val="accent2"/>
                                        </p:clrVal>
                                      </p:to>
                                    </p:set>
                                    <p:set>
                                      <p:cBhvr>
                                        <p:cTn id="45"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2" grpId="0"/>
      <p:bldP spid="22" grpId="1"/>
      <p:bldP spid="23" grpId="0"/>
      <p:bldP spid="23" grpId="1"/>
      <p:bldP spid="2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N:\Carlos\Stantec\!_LTPP Communications\North Central\27 - Minnesota\Images\PCC_Highway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5600699"/>
            <a:ext cx="16611599" cy="12458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92011"/>
            <a:ext cx="9143999" cy="2554545"/>
          </a:xfrm>
          <a:prstGeom prst="rect">
            <a:avLst/>
          </a:prstGeom>
        </p:spPr>
        <p:txBody>
          <a:bodyPr wrap="square">
            <a:spAutoFit/>
          </a:bodyPr>
          <a:lstStyle/>
          <a:p>
            <a:r>
              <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Portland Cement Pavements</a:t>
            </a:r>
          </a:p>
        </p:txBody>
      </p:sp>
      <p:sp>
        <p:nvSpPr>
          <p:cNvPr id="20" name="Rectangle 19"/>
          <p:cNvSpPr/>
          <p:nvPr/>
        </p:nvSpPr>
        <p:spPr>
          <a:xfrm>
            <a:off x="388830" y="2879725"/>
            <a:ext cx="7800272" cy="646331"/>
          </a:xfrm>
          <a:prstGeom prst="rect">
            <a:avLst/>
          </a:prstGeom>
        </p:spPr>
        <p:txBody>
          <a:bodyPr wrap="square">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Spall Repair</a:t>
            </a:r>
            <a:endParaRPr lang="en-CA" sz="3600" b="1" cap="all"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endParaRPr>
          </a:p>
        </p:txBody>
      </p:sp>
      <p:sp>
        <p:nvSpPr>
          <p:cNvPr id="21" name="Rectangle 20"/>
          <p:cNvSpPr/>
          <p:nvPr/>
        </p:nvSpPr>
        <p:spPr>
          <a:xfrm>
            <a:off x="388830" y="3531919"/>
            <a:ext cx="7800272" cy="646331"/>
          </a:xfrm>
          <a:prstGeom prst="rect">
            <a:avLst/>
          </a:prstGeom>
        </p:spPr>
        <p:txBody>
          <a:bodyPr wrap="square">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Partial Depth Patching</a:t>
            </a:r>
            <a:endParaRPr lang="en-CA" sz="3600" b="1" cap="all"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endParaRPr>
          </a:p>
        </p:txBody>
      </p:sp>
      <p:sp>
        <p:nvSpPr>
          <p:cNvPr id="22" name="Rectangle 21"/>
          <p:cNvSpPr/>
          <p:nvPr/>
        </p:nvSpPr>
        <p:spPr>
          <a:xfrm>
            <a:off x="388830" y="4217083"/>
            <a:ext cx="7800272" cy="646331"/>
          </a:xfrm>
          <a:prstGeom prst="rect">
            <a:avLst/>
          </a:prstGeom>
        </p:spPr>
        <p:txBody>
          <a:bodyPr wrap="square">
            <a:spAutoFit/>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Grinding</a:t>
            </a:r>
            <a:endParaRPr lang="en-CA"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endParaRPr>
          </a:p>
        </p:txBody>
      </p:sp>
      <p:sp>
        <p:nvSpPr>
          <p:cNvPr id="23" name="Rectangle 22"/>
          <p:cNvSpPr/>
          <p:nvPr/>
        </p:nvSpPr>
        <p:spPr>
          <a:xfrm>
            <a:off x="388830" y="4863732"/>
            <a:ext cx="7800272" cy="646331"/>
          </a:xfrm>
          <a:prstGeom prst="rect">
            <a:avLst/>
          </a:prstGeom>
        </p:spPr>
        <p:txBody>
          <a:bodyPr wrap="square">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Dowel </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Bar Retrofit</a:t>
            </a:r>
            <a:endParaRPr lang="en-CA"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endParaRPr>
          </a:p>
        </p:txBody>
      </p:sp>
      <p:sp>
        <p:nvSpPr>
          <p:cNvPr id="24" name="Rectangle 23"/>
          <p:cNvSpPr/>
          <p:nvPr/>
        </p:nvSpPr>
        <p:spPr>
          <a:xfrm>
            <a:off x="388830" y="5522495"/>
            <a:ext cx="7800272" cy="646331"/>
          </a:xfrm>
          <a:prstGeom prst="rect">
            <a:avLst/>
          </a:prstGeom>
        </p:spPr>
        <p:txBody>
          <a:bodyPr wrap="square">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Joint Sealing</a:t>
            </a:r>
            <a:endParaRPr lang="en-CA" sz="3600" b="1" cap="all"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endParaRPr>
          </a:p>
        </p:txBody>
      </p:sp>
      <p:sp>
        <p:nvSpPr>
          <p:cNvPr id="9" name="Rectangle 8"/>
          <p:cNvSpPr/>
          <p:nvPr/>
        </p:nvSpPr>
        <p:spPr>
          <a:xfrm>
            <a:off x="388830" y="6223911"/>
            <a:ext cx="7800272" cy="646331"/>
          </a:xfrm>
          <a:prstGeom prst="rect">
            <a:avLst/>
          </a:prstGeom>
        </p:spPr>
        <p:txBody>
          <a:bodyPr wrap="square">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Surface </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Hardeners</a:t>
            </a:r>
            <a:endParaRPr lang="en-CA"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endParaRPr>
          </a:p>
        </p:txBody>
      </p:sp>
    </p:spTree>
    <p:extLst>
      <p:ext uri="{BB962C8B-B14F-4D97-AF65-F5344CB8AC3E}">
        <p14:creationId xmlns:p14="http://schemas.microsoft.com/office/powerpoint/2010/main" val="100395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mph" presetSubtype="0" fill="hold" grpId="1" nodeType="clickEffect">
                                  <p:stCondLst>
                                    <p:cond delay="0"/>
                                  </p:stCondLst>
                                  <p:iterate type="lt">
                                    <p:tmPct val="4000"/>
                                  </p:iterate>
                                  <p:childTnLst>
                                    <p:set>
                                      <p:cBhvr override="childStyle">
                                        <p:cTn id="36" dur="500" fill="hold"/>
                                        <p:tgtEl>
                                          <p:spTgt spid="22"/>
                                        </p:tgtEl>
                                        <p:attrNameLst>
                                          <p:attrName>style.color</p:attrName>
                                        </p:attrNameLst>
                                      </p:cBhvr>
                                      <p:to>
                                        <p:clrVal>
                                          <a:schemeClr val="accent2"/>
                                        </p:clrVal>
                                      </p:to>
                                    </p:set>
                                    <p:set>
                                      <p:cBhvr>
                                        <p:cTn id="37" dur="500" fill="hold"/>
                                        <p:tgtEl>
                                          <p:spTgt spid="22"/>
                                        </p:tgtEl>
                                        <p:attrNameLst>
                                          <p:attrName>fillcolor</p:attrName>
                                        </p:attrNameLst>
                                      </p:cBhvr>
                                      <p:to>
                                        <p:clrVal>
                                          <a:schemeClr val="accent2"/>
                                        </p:clrVal>
                                      </p:to>
                                    </p:set>
                                    <p:set>
                                      <p:cBhvr>
                                        <p:cTn id="38" dur="500" fill="hold"/>
                                        <p:tgtEl>
                                          <p:spTgt spid="22"/>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6" presetClass="emph" presetSubtype="0" fill="hold" grpId="1" nodeType="clickEffect">
                                  <p:stCondLst>
                                    <p:cond delay="0"/>
                                  </p:stCondLst>
                                  <p:iterate type="lt">
                                    <p:tmPct val="4000"/>
                                  </p:iterate>
                                  <p:childTnLst>
                                    <p:set>
                                      <p:cBhvr override="childStyle">
                                        <p:cTn id="42" dur="500" fill="hold"/>
                                        <p:tgtEl>
                                          <p:spTgt spid="23"/>
                                        </p:tgtEl>
                                        <p:attrNameLst>
                                          <p:attrName>style.color</p:attrName>
                                        </p:attrNameLst>
                                      </p:cBhvr>
                                      <p:to>
                                        <p:clrVal>
                                          <a:schemeClr val="accent2"/>
                                        </p:clrVal>
                                      </p:to>
                                    </p:set>
                                    <p:set>
                                      <p:cBhvr>
                                        <p:cTn id="43" dur="500" fill="hold"/>
                                        <p:tgtEl>
                                          <p:spTgt spid="23"/>
                                        </p:tgtEl>
                                        <p:attrNameLst>
                                          <p:attrName>fillcolor</p:attrName>
                                        </p:attrNameLst>
                                      </p:cBhvr>
                                      <p:to>
                                        <p:clrVal>
                                          <a:schemeClr val="accent2"/>
                                        </p:clrVal>
                                      </p:to>
                                    </p:set>
                                    <p:set>
                                      <p:cBhvr>
                                        <p:cTn id="44" dur="500" fill="hold"/>
                                        <p:tgtEl>
                                          <p:spTgt spid="23"/>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16" presetClass="emph" presetSubtype="0" fill="hold" grpId="1" nodeType="clickEffect">
                                  <p:stCondLst>
                                    <p:cond delay="0"/>
                                  </p:stCondLst>
                                  <p:iterate type="lt">
                                    <p:tmPct val="4000"/>
                                  </p:iterate>
                                  <p:childTnLst>
                                    <p:set>
                                      <p:cBhvr override="childStyle">
                                        <p:cTn id="48" dur="500" fill="hold"/>
                                        <p:tgtEl>
                                          <p:spTgt spid="9"/>
                                        </p:tgtEl>
                                        <p:attrNameLst>
                                          <p:attrName>style.color</p:attrName>
                                        </p:attrNameLst>
                                      </p:cBhvr>
                                      <p:to>
                                        <p:clrVal>
                                          <a:schemeClr val="accent2"/>
                                        </p:clrVal>
                                      </p:to>
                                    </p:set>
                                    <p:set>
                                      <p:cBhvr>
                                        <p:cTn id="49" dur="500" fill="hold"/>
                                        <p:tgtEl>
                                          <p:spTgt spid="9"/>
                                        </p:tgtEl>
                                        <p:attrNameLst>
                                          <p:attrName>fillcolor</p:attrName>
                                        </p:attrNameLst>
                                      </p:cBhvr>
                                      <p:to>
                                        <p:clrVal>
                                          <a:schemeClr val="accent2"/>
                                        </p:clrVal>
                                      </p:to>
                                    </p:set>
                                    <p:set>
                                      <p:cBhvr>
                                        <p:cTn id="50"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2" grpId="1"/>
      <p:bldP spid="23" grpId="0"/>
      <p:bldP spid="23" grpId="1"/>
      <p:bldP spid="24" grpId="0"/>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Carlos\Stantec\!_LTPP Communications\North Central\27 - Minnesota\Images\Histo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584" y="-10886"/>
            <a:ext cx="10332657" cy="748997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505939" y="5270998"/>
            <a:ext cx="4114755" cy="1323439"/>
          </a:xfrm>
          <a:prstGeom prst="rect">
            <a:avLst/>
          </a:prstGeom>
        </p:spPr>
        <p:txBody>
          <a:bodyPr wrap="square">
            <a:spAutoFit/>
          </a:bodyPr>
          <a:lstStyle/>
          <a:p>
            <a:pPr algn="ctr"/>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History</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4" name="Group 3"/>
          <p:cNvGrpSpPr/>
          <p:nvPr/>
        </p:nvGrpSpPr>
        <p:grpSpPr>
          <a:xfrm>
            <a:off x="274367" y="-235330"/>
            <a:ext cx="4657726" cy="2129444"/>
            <a:chOff x="3840488" y="3645272"/>
            <a:chExt cx="4657726" cy="2129444"/>
          </a:xfrm>
        </p:grpSpPr>
        <p:sp>
          <p:nvSpPr>
            <p:cNvPr id="5" name="Rounded Rectangle 4"/>
            <p:cNvSpPr/>
            <p:nvPr/>
          </p:nvSpPr>
          <p:spPr>
            <a:xfrm>
              <a:off x="3840488" y="4131284"/>
              <a:ext cx="4114800" cy="1643432"/>
            </a:xfrm>
            <a:prstGeom prst="roundRect">
              <a:avLst/>
            </a:prstGeom>
            <a:solidFill>
              <a:srgbClr val="373737"/>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6" name="Rectangle 5"/>
            <p:cNvSpPr/>
            <p:nvPr/>
          </p:nvSpPr>
          <p:spPr>
            <a:xfrm>
              <a:off x="4041217" y="4421138"/>
              <a:ext cx="4456997" cy="1200329"/>
            </a:xfrm>
            <a:prstGeom prst="rect">
              <a:avLst/>
            </a:prstGeom>
          </p:spPr>
          <p:txBody>
            <a:bodyPr wrap="square">
              <a:spAutoFit/>
            </a:bodyPr>
            <a:lstStyle/>
            <a:p>
              <a:r>
                <a:rPr lang="en-US" sz="3600" b="1" cap="all"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Long</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and </a:t>
              </a:r>
              <a:r>
                <a:rPr lang="en-US" sz="3600" b="1" cap="all"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Rich</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History…</a:t>
              </a:r>
              <a:endParaRPr lang="en-CA" sz="3600" dirty="0">
                <a:solidFill>
                  <a:prstClr val="white"/>
                </a:solidFill>
                <a:latin typeface="Futura Md BT" panose="020B0602020204020303" pitchFamily="34" charset="0"/>
              </a:endParaRPr>
            </a:p>
          </p:txBody>
        </p:sp>
        <p:sp>
          <p:nvSpPr>
            <p:cNvPr id="7" name="TextBox 6"/>
            <p:cNvSpPr txBox="1"/>
            <p:nvPr/>
          </p:nvSpPr>
          <p:spPr>
            <a:xfrm>
              <a:off x="3868346" y="3645272"/>
              <a:ext cx="1463025" cy="1569660"/>
            </a:xfrm>
            <a:prstGeom prst="rect">
              <a:avLst/>
            </a:prstGeom>
            <a:noFill/>
            <a:ln>
              <a:noFill/>
            </a:ln>
          </p:spPr>
          <p:txBody>
            <a:bodyPr wrap="square" rtlCol="0">
              <a:spAutoFit/>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rPr>
                <a:t>“</a:t>
              </a:r>
              <a:endParaRPr lang="en-CA" sz="9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9656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263054"/>
            <a:ext cx="1295400" cy="509524"/>
          </a:xfrm>
          <a:prstGeom prst="rect">
            <a:avLst/>
          </a:prstGeom>
        </p:spPr>
      </p:pic>
      <p:cxnSp>
        <p:nvCxnSpPr>
          <p:cNvPr id="6" name="Straight Connector 5"/>
          <p:cNvCxnSpPr/>
          <p:nvPr/>
        </p:nvCxnSpPr>
        <p:spPr>
          <a:xfrm flipH="1">
            <a:off x="438992" y="1235075"/>
            <a:ext cx="5486400" cy="0"/>
          </a:xfrm>
          <a:prstGeom prst="line">
            <a:avLst/>
          </a:prstGeom>
          <a:noFill/>
          <a:ln w="38100" cap="flat" cmpd="sng" algn="ctr">
            <a:solidFill>
              <a:sysClr val="windowText" lastClr="000000">
                <a:lumMod val="50000"/>
                <a:lumOff val="50000"/>
              </a:sysClr>
            </a:solidFill>
            <a:prstDash val="solid"/>
          </a:ln>
          <a:effectLst>
            <a:outerShdw blurRad="50800" dist="38100" dir="5400000" algn="t" rotWithShape="0">
              <a:prstClr val="black">
                <a:alpha val="40000"/>
              </a:prstClr>
            </a:outerShdw>
          </a:effectLst>
        </p:spPr>
      </p:cxnSp>
      <p:sp>
        <p:nvSpPr>
          <p:cNvPr id="7" name="Rectangle 6"/>
          <p:cNvSpPr/>
          <p:nvPr/>
        </p:nvSpPr>
        <p:spPr>
          <a:xfrm>
            <a:off x="448137" y="301079"/>
            <a:ext cx="8421496" cy="769441"/>
          </a:xfrm>
          <a:prstGeom prst="rect">
            <a:avLst/>
          </a:prstGeom>
        </p:spPr>
        <p:txBody>
          <a:bodyPr wrap="square">
            <a:spAutoFit/>
          </a:bodyPr>
          <a:lstStyle/>
          <a:p>
            <a:r>
              <a:rPr lang="en-CA" sz="4400" b="1" dirty="0" smtClean="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Pavement Preservation</a:t>
            </a:r>
            <a:endParaRPr lang="en-CA" sz="4400" b="1"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endParaRPr>
          </a:p>
        </p:txBody>
      </p:sp>
      <p:sp>
        <p:nvSpPr>
          <p:cNvPr id="8" name="Rectangle 7"/>
          <p:cNvSpPr/>
          <p:nvPr/>
        </p:nvSpPr>
        <p:spPr>
          <a:xfrm>
            <a:off x="457226" y="1578786"/>
            <a:ext cx="6694846" cy="646331"/>
          </a:xfrm>
          <a:prstGeom prst="rect">
            <a:avLst/>
          </a:prstGeom>
        </p:spPr>
        <p:txBody>
          <a:bodyPr wrap="none">
            <a:spAutoFit/>
          </a:bodyPr>
          <a:lstStyle/>
          <a:p>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Working on </a:t>
            </a:r>
            <a:r>
              <a:rPr lang="en-US" sz="3600" dirty="0">
                <a:solidFill>
                  <a:srgbClr val="C00000"/>
                </a:solidFill>
                <a:effectLst>
                  <a:outerShdw blurRad="38100" dist="38100" dir="2700000" algn="tl">
                    <a:srgbClr val="000000">
                      <a:alpha val="43137"/>
                    </a:srgbClr>
                  </a:outerShdw>
                </a:effectLst>
                <a:latin typeface="Futura Md BT" panose="020B0602020204020303" pitchFamily="34" charset="0"/>
              </a:rPr>
              <a:t>Experiment Design</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9" name="Rectangle 8"/>
          <p:cNvSpPr/>
          <p:nvPr/>
        </p:nvSpPr>
        <p:spPr>
          <a:xfrm>
            <a:off x="448173" y="2225117"/>
            <a:ext cx="6563015" cy="646331"/>
          </a:xfrm>
          <a:prstGeom prst="rect">
            <a:avLst/>
          </a:prstGeom>
        </p:spPr>
        <p:txBody>
          <a:bodyPr wrap="none">
            <a:spAutoFit/>
          </a:bodyPr>
          <a:lstStyle/>
          <a:p>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Design Complete </a:t>
            </a:r>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End of 2015</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11" name="Rectangle 10"/>
          <p:cNvSpPr/>
          <p:nvPr/>
        </p:nvSpPr>
        <p:spPr>
          <a:xfrm>
            <a:off x="457226" y="2856276"/>
            <a:ext cx="7503977" cy="646331"/>
          </a:xfrm>
          <a:prstGeom prst="rect">
            <a:avLst/>
          </a:prstGeom>
        </p:spPr>
        <p:txBody>
          <a:bodyPr wrap="none">
            <a:spAutoFit/>
          </a:bodyPr>
          <a:lstStyle/>
          <a:p>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Accepting Nominations</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sym typeface="Wingdings"/>
              </a:rPr>
              <a:t> </a:t>
            </a:r>
            <a:r>
              <a:rPr lang="en-US" sz="3600" dirty="0">
                <a:solidFill>
                  <a:srgbClr val="C00000"/>
                </a:solidFill>
                <a:effectLst>
                  <a:outerShdw blurRad="38100" dist="38100" dir="2700000" algn="tl">
                    <a:srgbClr val="000000">
                      <a:alpha val="43137"/>
                    </a:srgbClr>
                  </a:outerShdw>
                </a:effectLst>
                <a:latin typeface="Futura Md BT" panose="020B0602020204020303" pitchFamily="34" charset="0"/>
                <a:sym typeface="Wingdings"/>
              </a:rPr>
              <a:t>Early </a:t>
            </a:r>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2016</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Tree>
    <p:extLst>
      <p:ext uri="{BB962C8B-B14F-4D97-AF65-F5344CB8AC3E}">
        <p14:creationId xmlns:p14="http://schemas.microsoft.com/office/powerpoint/2010/main" val="320414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Carlos\Stantec\!_LTPP Communications\North Central\27 - Minnesota\Images\sav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44"/>
            <a:ext cx="10285780" cy="686254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31914" y="-256027"/>
            <a:ext cx="3931920" cy="2772012"/>
            <a:chOff x="914399" y="3403452"/>
            <a:chExt cx="3931920" cy="2772012"/>
          </a:xfrm>
        </p:grpSpPr>
        <p:sp>
          <p:nvSpPr>
            <p:cNvPr id="19" name="Rounded Rectangle 18"/>
            <p:cNvSpPr/>
            <p:nvPr/>
          </p:nvSpPr>
          <p:spPr>
            <a:xfrm>
              <a:off x="914399" y="3889464"/>
              <a:ext cx="3931920" cy="2286000"/>
            </a:xfrm>
            <a:prstGeom prst="roundRect">
              <a:avLst/>
            </a:prstGeom>
            <a:solidFill>
              <a:srgbClr val="373737"/>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20" name="Rectangle 19"/>
            <p:cNvSpPr/>
            <p:nvPr/>
          </p:nvSpPr>
          <p:spPr>
            <a:xfrm>
              <a:off x="1115128" y="4179318"/>
              <a:ext cx="3731191" cy="1754326"/>
            </a:xfrm>
            <a:prstGeom prst="rect">
              <a:avLst/>
            </a:prstGeom>
          </p:spPr>
          <p:txBody>
            <a:bodyPr wrap="square">
              <a:spAutoFit/>
            </a:bodyPr>
            <a:lstStyle/>
            <a:p>
              <a:r>
                <a:rPr lang="en-US" sz="3600" b="1" cap="all"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65%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of Roads </a:t>
              </a:r>
            </a:p>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in </a:t>
              </a:r>
              <a:r>
                <a:rPr lang="en-US" sz="3600" b="1" cap="all"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Less</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than</a:t>
              </a:r>
            </a:p>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Good Condition</a:t>
              </a:r>
              <a:endParaRPr lang="en-CA" sz="3600" dirty="0">
                <a:solidFill>
                  <a:prstClr val="white"/>
                </a:solidFill>
                <a:latin typeface="Futura Md BT" panose="020B0602020204020303" pitchFamily="34" charset="0"/>
              </a:endParaRPr>
            </a:p>
          </p:txBody>
        </p:sp>
        <p:sp>
          <p:nvSpPr>
            <p:cNvPr id="21" name="TextBox 20"/>
            <p:cNvSpPr txBox="1"/>
            <p:nvPr/>
          </p:nvSpPr>
          <p:spPr>
            <a:xfrm>
              <a:off x="942257" y="3403452"/>
              <a:ext cx="1463025" cy="1569660"/>
            </a:xfrm>
            <a:prstGeom prst="rect">
              <a:avLst/>
            </a:prstGeom>
            <a:noFill/>
            <a:ln>
              <a:noFill/>
            </a:ln>
          </p:spPr>
          <p:txBody>
            <a:bodyPr wrap="square" rtlCol="0">
              <a:spAutoFit/>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rPr>
                <a:t>“</a:t>
              </a:r>
              <a:endParaRPr lang="en-CA" sz="9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endParaRPr>
            </a:p>
          </p:txBody>
        </p:sp>
      </p:grpSp>
      <p:grpSp>
        <p:nvGrpSpPr>
          <p:cNvPr id="2" name="Group 1"/>
          <p:cNvGrpSpPr/>
          <p:nvPr/>
        </p:nvGrpSpPr>
        <p:grpSpPr>
          <a:xfrm>
            <a:off x="1503315" y="6172200"/>
            <a:ext cx="6126480" cy="685800"/>
            <a:chOff x="1503315" y="6172200"/>
            <a:chExt cx="6126480" cy="685800"/>
          </a:xfrm>
        </p:grpSpPr>
        <p:sp>
          <p:nvSpPr>
            <p:cNvPr id="26" name="Rectangle 25"/>
            <p:cNvSpPr/>
            <p:nvPr/>
          </p:nvSpPr>
          <p:spPr>
            <a:xfrm>
              <a:off x="1503315" y="6172200"/>
              <a:ext cx="6126480" cy="685800"/>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27" name="Rectangle 26"/>
            <p:cNvSpPr/>
            <p:nvPr/>
          </p:nvSpPr>
          <p:spPr>
            <a:xfrm>
              <a:off x="1503315" y="6191573"/>
              <a:ext cx="6126480" cy="646331"/>
            </a:xfrm>
            <a:prstGeom prst="rect">
              <a:avLst/>
            </a:prstGeom>
          </p:spPr>
          <p:txBody>
            <a:bodyPr wrap="square">
              <a:spAutoFit/>
            </a:bodyP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Make </a:t>
              </a:r>
              <a:r>
                <a:rPr lang="en-US" sz="3600" b="1" cap="all"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every</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Dollar Count!</a:t>
              </a:r>
              <a:endParaRPr lang="en-CA" sz="3600" dirty="0">
                <a:solidFill>
                  <a:prstClr val="white"/>
                </a:solidFill>
                <a:latin typeface="Futura Md BT" panose="020B0602020204020303" pitchFamily="34" charset="0"/>
              </a:endParaRPr>
            </a:p>
          </p:txBody>
        </p:sp>
      </p:grpSp>
      <p:grpSp>
        <p:nvGrpSpPr>
          <p:cNvPr id="15" name="Group 14"/>
          <p:cNvGrpSpPr/>
          <p:nvPr/>
        </p:nvGrpSpPr>
        <p:grpSpPr>
          <a:xfrm>
            <a:off x="5092374" y="3589077"/>
            <a:ext cx="3931920" cy="2040492"/>
            <a:chOff x="914399" y="3403452"/>
            <a:chExt cx="3931920" cy="2040492"/>
          </a:xfrm>
        </p:grpSpPr>
        <p:sp>
          <p:nvSpPr>
            <p:cNvPr id="16" name="Rounded Rectangle 15"/>
            <p:cNvSpPr/>
            <p:nvPr/>
          </p:nvSpPr>
          <p:spPr>
            <a:xfrm>
              <a:off x="914399" y="3889464"/>
              <a:ext cx="3931920" cy="1554480"/>
            </a:xfrm>
            <a:prstGeom prst="roundRect">
              <a:avLst/>
            </a:prstGeom>
            <a:solidFill>
              <a:srgbClr val="373737"/>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17" name="Rectangle 16"/>
            <p:cNvSpPr/>
            <p:nvPr/>
          </p:nvSpPr>
          <p:spPr>
            <a:xfrm>
              <a:off x="1115128" y="4179318"/>
              <a:ext cx="3731191" cy="1200329"/>
            </a:xfrm>
            <a:prstGeom prst="rect">
              <a:avLst/>
            </a:prstGeom>
          </p:spPr>
          <p:txBody>
            <a:bodyPr wrap="square">
              <a:spAutoFit/>
            </a:bodyPr>
            <a:lstStyle/>
            <a:p>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Population Grow by </a:t>
              </a:r>
              <a:r>
                <a:rPr lang="en-US" sz="3600" b="1" cap="all" spc="-150"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70 Million</a:t>
              </a:r>
              <a:endParaRPr lang="en-CA" sz="3600" spc="-150" dirty="0">
                <a:solidFill>
                  <a:prstClr val="white"/>
                </a:solidFill>
                <a:latin typeface="Futura Md BT" panose="020B0602020204020303" pitchFamily="34" charset="0"/>
              </a:endParaRPr>
            </a:p>
          </p:txBody>
        </p:sp>
        <p:sp>
          <p:nvSpPr>
            <p:cNvPr id="22" name="TextBox 21"/>
            <p:cNvSpPr txBox="1"/>
            <p:nvPr/>
          </p:nvSpPr>
          <p:spPr>
            <a:xfrm>
              <a:off x="942257" y="3403452"/>
              <a:ext cx="1463025" cy="1569660"/>
            </a:xfrm>
            <a:prstGeom prst="rect">
              <a:avLst/>
            </a:prstGeom>
            <a:noFill/>
            <a:ln>
              <a:noFill/>
            </a:ln>
          </p:spPr>
          <p:txBody>
            <a:bodyPr wrap="square" rtlCol="0">
              <a:spAutoFit/>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rPr>
                <a:t>“</a:t>
              </a:r>
              <a:endParaRPr lang="en-CA" sz="9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9068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Carlos\Stantec\!_LTPP Communications\North Central\27 - Minnesota\Images\Child-on-road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9144000" cy="1323439"/>
          </a:xfrm>
          <a:prstGeom prst="rect">
            <a:avLst/>
          </a:prstGeom>
        </p:spPr>
        <p:txBody>
          <a:bodyPr wrap="square">
            <a:spAutoFit/>
          </a:bodyPr>
          <a:lstStyle/>
          <a:p>
            <a:pPr algn="ctr"/>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The Road Ahead</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388830" y="2879725"/>
            <a:ext cx="7800272" cy="646331"/>
          </a:xfrm>
          <a:prstGeom prst="rect">
            <a:avLst/>
          </a:prstGeom>
        </p:spPr>
        <p:txBody>
          <a:bodyPr wrap="square">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Data Collection </a:t>
            </a:r>
            <a:endParaRPr lang="en-CA" sz="3600" b="1" cap="all"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endParaRPr>
          </a:p>
        </p:txBody>
      </p:sp>
      <p:sp>
        <p:nvSpPr>
          <p:cNvPr id="10" name="Rectangle 9"/>
          <p:cNvSpPr/>
          <p:nvPr/>
        </p:nvSpPr>
        <p:spPr>
          <a:xfrm>
            <a:off x="388830" y="3531919"/>
            <a:ext cx="7800272" cy="646331"/>
          </a:xfrm>
          <a:prstGeom prst="rect">
            <a:avLst/>
          </a:prstGeom>
        </p:spPr>
        <p:txBody>
          <a:bodyPr wrap="square">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New Technologies</a:t>
            </a:r>
            <a:endParaRPr lang="en-CA" sz="3600" b="1" cap="all"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endParaRPr>
          </a:p>
        </p:txBody>
      </p:sp>
      <p:sp>
        <p:nvSpPr>
          <p:cNvPr id="11" name="Rectangle 10"/>
          <p:cNvSpPr/>
          <p:nvPr/>
        </p:nvSpPr>
        <p:spPr>
          <a:xfrm>
            <a:off x="388830" y="4217083"/>
            <a:ext cx="7800272" cy="646331"/>
          </a:xfrm>
          <a:prstGeom prst="rect">
            <a:avLst/>
          </a:prstGeom>
        </p:spPr>
        <p:txBody>
          <a:bodyPr wrap="square">
            <a:spAutoFit/>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Full Performance Life</a:t>
            </a:r>
            <a:endParaRPr lang="en-CA" sz="3600" b="1" cap="all"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endParaRPr>
          </a:p>
        </p:txBody>
      </p:sp>
      <p:sp>
        <p:nvSpPr>
          <p:cNvPr id="12" name="Rectangle 11"/>
          <p:cNvSpPr/>
          <p:nvPr/>
        </p:nvSpPr>
        <p:spPr>
          <a:xfrm>
            <a:off x="388830" y="4863732"/>
            <a:ext cx="7800272" cy="646331"/>
          </a:xfrm>
          <a:prstGeom prst="rect">
            <a:avLst/>
          </a:prstGeom>
        </p:spPr>
        <p:txBody>
          <a:bodyPr wrap="square">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New Experiments</a:t>
            </a:r>
            <a:endParaRPr lang="en-CA" sz="3600" b="1" cap="all"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endParaRPr>
          </a:p>
        </p:txBody>
      </p:sp>
      <p:sp>
        <p:nvSpPr>
          <p:cNvPr id="13" name="Rectangle 12"/>
          <p:cNvSpPr/>
          <p:nvPr/>
        </p:nvSpPr>
        <p:spPr>
          <a:xfrm>
            <a:off x="388830" y="5522495"/>
            <a:ext cx="7800272" cy="646331"/>
          </a:xfrm>
          <a:prstGeom prst="rect">
            <a:avLst/>
          </a:prstGeom>
        </p:spPr>
        <p:txBody>
          <a:bodyPr wrap="square">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Data Analysis</a:t>
            </a:r>
            <a:endParaRPr lang="en-CA" sz="3600" b="1" cap="all"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endParaRPr>
          </a:p>
        </p:txBody>
      </p:sp>
    </p:spTree>
    <p:extLst>
      <p:ext uri="{BB962C8B-B14F-4D97-AF65-F5344CB8AC3E}">
        <p14:creationId xmlns:p14="http://schemas.microsoft.com/office/powerpoint/2010/main" val="222924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920269" y="1114218"/>
            <a:ext cx="6400730" cy="2800767"/>
          </a:xfrm>
          <a:prstGeom prst="rect">
            <a:avLst/>
          </a:prstGeom>
        </p:spPr>
        <p:txBody>
          <a:bodyPr wrap="square" anchor="ctr">
            <a:spAutoFit/>
          </a:bodyPr>
          <a:lstStyle/>
          <a:p>
            <a:pPr algn="ctr"/>
            <a:r>
              <a:rPr lang="en-US" sz="88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Academic Uses</a:t>
            </a:r>
            <a:endParaRPr lang="en-CA" sz="88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5" name="Rectangle 4"/>
          <p:cNvSpPr/>
          <p:nvPr/>
        </p:nvSpPr>
        <p:spPr>
          <a:xfrm>
            <a:off x="1783080" y="1143000"/>
            <a:ext cx="91440" cy="2743200"/>
          </a:xfrm>
          <a:prstGeom prst="rect">
            <a:avLst/>
          </a:prstGeom>
          <a:solidFill>
            <a:srgbClr val="FEFCFC"/>
          </a:solidFill>
          <a:ln>
            <a:noFill/>
          </a:ln>
          <a:effectLst>
            <a:innerShdw blurRad="50927" dist="38100" dir="135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spc="5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endParaRPr>
          </a:p>
        </p:txBody>
      </p:sp>
      <p:pic>
        <p:nvPicPr>
          <p:cNvPr id="6" name="Picture 2" descr="N:\Carlos\Stantec\!_LTPP Communications\North Central\27 - Minnesota\Images\LTPP Logo - R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786" y="5381623"/>
            <a:ext cx="2743200" cy="1333882"/>
          </a:xfrm>
          <a:prstGeom prst="rect">
            <a:avLst/>
          </a:prstGeom>
          <a:noFill/>
          <a:ln>
            <a:noFill/>
          </a:ln>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1236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Carlos\Stantec\!_LTPP Communications\North Central\39 - Ohio\Images\winter-desert-road-2560x1600-wide-wallpapers.net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805" y="0"/>
            <a:ext cx="109728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2" y="1602727"/>
            <a:ext cx="7863840" cy="3931834"/>
            <a:chOff x="-2" y="2848141"/>
            <a:chExt cx="7863840" cy="3931834"/>
          </a:xfrm>
        </p:grpSpPr>
        <p:sp>
          <p:nvSpPr>
            <p:cNvPr id="22" name="Rectangle 21"/>
            <p:cNvSpPr/>
            <p:nvPr/>
          </p:nvSpPr>
          <p:spPr>
            <a:xfrm>
              <a:off x="-2" y="2848141"/>
              <a:ext cx="7863840" cy="3931834"/>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23" name="Rectangle 22"/>
            <p:cNvSpPr/>
            <p:nvPr/>
          </p:nvSpPr>
          <p:spPr>
            <a:xfrm>
              <a:off x="19206" y="2873496"/>
              <a:ext cx="6399381"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Data for Specific Research</a:t>
              </a:r>
            </a:p>
          </p:txBody>
        </p:sp>
      </p:grpSp>
      <p:sp>
        <p:nvSpPr>
          <p:cNvPr id="24" name="Rectangle 23"/>
          <p:cNvSpPr/>
          <p:nvPr/>
        </p:nvSpPr>
        <p:spPr>
          <a:xfrm>
            <a:off x="19206" y="2695317"/>
            <a:ext cx="6936514"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Strategic </a:t>
            </a:r>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Data Analysis Plan</a:t>
            </a:r>
          </a:p>
        </p:txBody>
      </p:sp>
      <p:sp>
        <p:nvSpPr>
          <p:cNvPr id="25" name="Rectangle 24"/>
          <p:cNvSpPr/>
          <p:nvPr/>
        </p:nvSpPr>
        <p:spPr>
          <a:xfrm>
            <a:off x="19206" y="2150586"/>
            <a:ext cx="7286675"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New Data Types </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for </a:t>
            </a:r>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Research </a:t>
            </a:r>
            <a:endParaRPr lang="en-CA"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26" name="Rectangle 25"/>
          <p:cNvSpPr/>
          <p:nvPr/>
        </p:nvSpPr>
        <p:spPr>
          <a:xfrm>
            <a:off x="19206" y="3226366"/>
            <a:ext cx="5112297" cy="646331"/>
          </a:xfrm>
          <a:prstGeom prst="rect">
            <a:avLst/>
          </a:prstGeom>
        </p:spPr>
        <p:txBody>
          <a:bodyPr wrap="none">
            <a:spAutoFit/>
          </a:bodyPr>
          <a:lstStyle/>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Sample Case </a:t>
            </a:r>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Studies</a:t>
            </a:r>
            <a:endParaRPr lang="en-CA"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27" name="Rectangle 26"/>
          <p:cNvSpPr/>
          <p:nvPr/>
        </p:nvSpPr>
        <p:spPr>
          <a:xfrm>
            <a:off x="-2" y="3777850"/>
            <a:ext cx="7846892"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Sample Applications – </a:t>
            </a:r>
            <a:r>
              <a:rPr lang="en-US" sz="3600" b="1" spc="50" dirty="0" err="1"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InfoPave</a:t>
            </a:r>
            <a:endPar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28" name="Rectangle 27"/>
          <p:cNvSpPr/>
          <p:nvPr/>
        </p:nvSpPr>
        <p:spPr>
          <a:xfrm>
            <a:off x="-2" y="4341056"/>
            <a:ext cx="5497018"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Browse for Inspiration</a:t>
            </a:r>
          </a:p>
        </p:txBody>
      </p:sp>
      <p:sp>
        <p:nvSpPr>
          <p:cNvPr id="29" name="Rectangle 28"/>
          <p:cNvSpPr/>
          <p:nvPr/>
        </p:nvSpPr>
        <p:spPr>
          <a:xfrm>
            <a:off x="-2" y="4893273"/>
            <a:ext cx="7961988" cy="646331"/>
          </a:xfrm>
          <a:prstGeom prst="rect">
            <a:avLst/>
          </a:prstGeom>
        </p:spPr>
        <p:txBody>
          <a:bodyPr wrap="none">
            <a:spAutoFit/>
          </a:bodyPr>
          <a:lstStyle/>
          <a:p>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Contact </a:t>
            </a:r>
            <a:r>
              <a:rPr lang="en-US" sz="3600" b="1" spc="50" dirty="0" err="1">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LTPP</a:t>
            </a:r>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 – for </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Anything Else!</a:t>
            </a:r>
            <a:endPar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8" name="Rectangle 7"/>
          <p:cNvSpPr/>
          <p:nvPr/>
        </p:nvSpPr>
        <p:spPr>
          <a:xfrm>
            <a:off x="0" y="5534561"/>
            <a:ext cx="9144000" cy="1323439"/>
          </a:xfrm>
          <a:prstGeom prst="rect">
            <a:avLst/>
          </a:prstGeom>
        </p:spPr>
        <p:txBody>
          <a:bodyPr wrap="square">
            <a:spAutoFit/>
          </a:bodyPr>
          <a:lstStyle/>
          <a:p>
            <a:r>
              <a:rPr lang="en-CA"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Uses…and More</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9" name="Group 8"/>
          <p:cNvGrpSpPr/>
          <p:nvPr/>
        </p:nvGrpSpPr>
        <p:grpSpPr>
          <a:xfrm>
            <a:off x="182927" y="-172487"/>
            <a:ext cx="6653336" cy="1569660"/>
            <a:chOff x="4139053" y="2075422"/>
            <a:chExt cx="6653336" cy="1569660"/>
          </a:xfrm>
        </p:grpSpPr>
        <p:sp>
          <p:nvSpPr>
            <p:cNvPr id="10" name="Rounded Rectangle 9"/>
            <p:cNvSpPr/>
            <p:nvPr/>
          </p:nvSpPr>
          <p:spPr>
            <a:xfrm>
              <a:off x="4139053" y="2561434"/>
              <a:ext cx="6583680" cy="1005840"/>
            </a:xfrm>
            <a:prstGeom prst="roundRect">
              <a:avLst/>
            </a:prstGeom>
            <a:solidFill>
              <a:srgbClr val="373737"/>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11" name="Rectangle 10"/>
            <p:cNvSpPr/>
            <p:nvPr/>
          </p:nvSpPr>
          <p:spPr>
            <a:xfrm>
              <a:off x="4339785" y="2851288"/>
              <a:ext cx="6452604" cy="646331"/>
            </a:xfrm>
            <a:prstGeom prst="rect">
              <a:avLst/>
            </a:prstGeom>
          </p:spPr>
          <p:txBody>
            <a:bodyPr wrap="square">
              <a:spAutoFit/>
            </a:bodyPr>
            <a:lstStyle/>
            <a:p>
              <a:r>
                <a:rPr lang="en-US" sz="3600"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The Possibilities are </a:t>
              </a:r>
              <a:r>
                <a:rPr lang="en-US" sz="3600" b="1" cap="all" spc="-300"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Endless</a:t>
              </a:r>
              <a:r>
                <a:rPr lang="en-US" sz="3600"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a:t>
              </a:r>
              <a:endParaRPr lang="en-US" sz="36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endParaRPr>
            </a:p>
          </p:txBody>
        </p:sp>
        <p:sp>
          <p:nvSpPr>
            <p:cNvPr id="12" name="TextBox 11"/>
            <p:cNvSpPr txBox="1"/>
            <p:nvPr/>
          </p:nvSpPr>
          <p:spPr>
            <a:xfrm>
              <a:off x="4166914" y="2075422"/>
              <a:ext cx="1463025" cy="1569660"/>
            </a:xfrm>
            <a:prstGeom prst="rect">
              <a:avLst/>
            </a:prstGeom>
            <a:noFill/>
            <a:ln>
              <a:noFill/>
            </a:ln>
          </p:spPr>
          <p:txBody>
            <a:bodyPr wrap="square" rtlCol="0">
              <a:spAutoFit/>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rPr>
                <a:t>“</a:t>
              </a:r>
              <a:endParaRPr lang="en-CA" sz="9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0142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920269" y="1114217"/>
            <a:ext cx="6126413" cy="2800767"/>
          </a:xfrm>
          <a:prstGeom prst="rect">
            <a:avLst/>
          </a:prstGeom>
        </p:spPr>
        <p:txBody>
          <a:bodyPr wrap="square" anchor="ctr">
            <a:spAutoFit/>
          </a:bodyPr>
          <a:lstStyle/>
          <a:p>
            <a:pPr algn="ctr"/>
            <a:r>
              <a:rPr lang="en-US" sz="8800" b="1" spc="50" dirty="0" err="1"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ASCE</a:t>
            </a:r>
            <a:r>
              <a:rPr lang="en-US" sz="88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 Contest</a:t>
            </a:r>
            <a:endParaRPr lang="en-US" sz="88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7" name="Rectangle 6"/>
          <p:cNvSpPr/>
          <p:nvPr/>
        </p:nvSpPr>
        <p:spPr>
          <a:xfrm>
            <a:off x="1783080" y="1143000"/>
            <a:ext cx="91440" cy="2743200"/>
          </a:xfrm>
          <a:prstGeom prst="rect">
            <a:avLst/>
          </a:prstGeom>
          <a:solidFill>
            <a:srgbClr val="FEFCFC"/>
          </a:solidFill>
          <a:ln>
            <a:noFill/>
          </a:ln>
          <a:effectLst>
            <a:innerShdw blurRad="50927" dist="38100" dir="135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spc="5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endParaRPr>
          </a:p>
        </p:txBody>
      </p:sp>
      <p:pic>
        <p:nvPicPr>
          <p:cNvPr id="5" name="Picture 2" descr="N:\Carlos\Stantec\!_LTPP Communications\North Central\27 - Minnesota\Images\LTPP Logo - R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786" y="5381623"/>
            <a:ext cx="2743200" cy="1333882"/>
          </a:xfrm>
          <a:prstGeom prst="rect">
            <a:avLst/>
          </a:prstGeom>
          <a:noFill/>
          <a:ln>
            <a:noFill/>
          </a:ln>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7914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Carlos\Stantec\!_LTPP Communications\North Atlantic\23 - Maine\Images\id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181189"/>
            <a:ext cx="9143999" cy="677108"/>
          </a:xfrm>
          <a:prstGeom prst="rect">
            <a:avLst/>
          </a:prstGeom>
        </p:spPr>
        <p:txBody>
          <a:bodyPr wrap="square">
            <a:spAutoFit/>
          </a:bodyPr>
          <a:lstStyle/>
          <a:p>
            <a:pPr algn="ctr"/>
            <a:r>
              <a:rPr lang="en-US" sz="38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International </a:t>
            </a:r>
            <a:r>
              <a:rPr lang="en-US" sz="38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Data Analysis Contest</a:t>
            </a:r>
            <a:endParaRPr lang="en-CA" sz="38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pic>
        <p:nvPicPr>
          <p:cNvPr id="2050" name="Picture 2" descr="N:\Carlos\Stantec\!_LTPP Communications\North Central\27 - Minnesota\Images\ASCE_Tra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9400" y="157215"/>
            <a:ext cx="3664503" cy="146304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577120" y="3324070"/>
            <a:ext cx="7955280" cy="2680571"/>
            <a:chOff x="1231612" y="1687415"/>
            <a:chExt cx="7955280" cy="2680571"/>
          </a:xfrm>
        </p:grpSpPr>
        <p:sp>
          <p:nvSpPr>
            <p:cNvPr id="11" name="Rounded Rectangle 10"/>
            <p:cNvSpPr/>
            <p:nvPr/>
          </p:nvSpPr>
          <p:spPr>
            <a:xfrm>
              <a:off x="1231612" y="2173426"/>
              <a:ext cx="7955280" cy="2194560"/>
            </a:xfrm>
            <a:prstGeom prst="roundRect">
              <a:avLst/>
            </a:prstGeom>
            <a:solidFill>
              <a:srgbClr val="373737"/>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12" name="Rectangle 11"/>
            <p:cNvSpPr/>
            <p:nvPr/>
          </p:nvSpPr>
          <p:spPr>
            <a:xfrm>
              <a:off x="1432343" y="2463281"/>
              <a:ext cx="7711656" cy="1754326"/>
            </a:xfrm>
            <a:prstGeom prst="rect">
              <a:avLst/>
            </a:prstGeom>
          </p:spPr>
          <p:txBody>
            <a:bodyPr wrap="square">
              <a:spAutoFit/>
            </a:bodyPr>
            <a:lstStyle/>
            <a:p>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Encourage </a:t>
              </a:r>
              <a:r>
                <a:rPr lang="en-US" sz="3600" b="1" cap="all" spc="-150"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Students</a:t>
              </a:r>
              <a:r>
                <a:rPr lang="en-US" sz="3600"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a:t>
              </a:r>
              <a:r>
                <a:rPr lang="en-US" sz="3600" b="1" cap="all" spc="-150"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P</a:t>
              </a:r>
              <a:r>
                <a:rPr lang="en-US" sz="3600" b="1" cap="all" spc="-150"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rofessors</a:t>
              </a:r>
              <a:r>
                <a:rPr lang="en-US" sz="3600"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Highway Agencies, and Consultants to use </a:t>
              </a:r>
              <a:r>
                <a:rPr lang="en-US" sz="3600" spc="-15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LTPP</a:t>
              </a:r>
              <a:r>
                <a:rPr lang="en-US" sz="3600"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Data…</a:t>
              </a:r>
              <a:endParaRPr lang="en-CA" sz="3600"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endParaRPr>
            </a:p>
          </p:txBody>
        </p:sp>
        <p:sp>
          <p:nvSpPr>
            <p:cNvPr id="13" name="TextBox 12"/>
            <p:cNvSpPr txBox="1"/>
            <p:nvPr/>
          </p:nvSpPr>
          <p:spPr>
            <a:xfrm>
              <a:off x="1259472" y="1687415"/>
              <a:ext cx="1463025" cy="1569660"/>
            </a:xfrm>
            <a:prstGeom prst="rect">
              <a:avLst/>
            </a:prstGeom>
            <a:noFill/>
            <a:ln>
              <a:noFill/>
            </a:ln>
          </p:spPr>
          <p:txBody>
            <a:bodyPr wrap="square" rtlCol="0">
              <a:spAutoFit/>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rPr>
                <a:t>“</a:t>
              </a:r>
              <a:endParaRPr lang="en-CA" sz="9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endParaRPr>
            </a:p>
          </p:txBody>
        </p:sp>
      </p:grpSp>
      <p:pic>
        <p:nvPicPr>
          <p:cNvPr id="1027" name="Picture 3" descr="N:\Carlos\Stantec\!_LTPP Communications\North Atlantic\23 - Maine\Images\LTPP Logo - R1_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30938"/>
            <a:ext cx="2512987" cy="122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5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eal\Documents\!_LTPP Communications\North Atlantic\23 - Maine\Images\OTF_Pavement_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779" y="3"/>
            <a:ext cx="7680876" cy="1323439"/>
          </a:xfrm>
          <a:prstGeom prst="rect">
            <a:avLst/>
          </a:prstGeom>
        </p:spPr>
        <p:txBody>
          <a:bodyPr wrap="square">
            <a:spAutoFit/>
          </a:bodyPr>
          <a:lstStyle/>
          <a:p>
            <a:r>
              <a:rPr lang="en-US"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Categories</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11" name="Group 10"/>
          <p:cNvGrpSpPr/>
          <p:nvPr/>
        </p:nvGrpSpPr>
        <p:grpSpPr>
          <a:xfrm>
            <a:off x="466625" y="4467477"/>
            <a:ext cx="8686800" cy="2908176"/>
            <a:chOff x="-2276577" y="4826684"/>
            <a:chExt cx="8686800" cy="2908176"/>
          </a:xfrm>
        </p:grpSpPr>
        <p:sp>
          <p:nvSpPr>
            <p:cNvPr id="12" name="Rectangle 11"/>
            <p:cNvSpPr/>
            <p:nvPr/>
          </p:nvSpPr>
          <p:spPr>
            <a:xfrm>
              <a:off x="-2276577" y="4826684"/>
              <a:ext cx="8686800" cy="1828800"/>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13" name="Rectangle 12"/>
            <p:cNvSpPr/>
            <p:nvPr/>
          </p:nvSpPr>
          <p:spPr>
            <a:xfrm>
              <a:off x="-2276577" y="4872538"/>
              <a:ext cx="8686800" cy="2862322"/>
            </a:xfrm>
            <a:prstGeom prst="rect">
              <a:avLst/>
            </a:prstGeom>
          </p:spPr>
          <p:txBody>
            <a:bodyPr wrap="square">
              <a:spAutoFit/>
            </a:bodyPr>
            <a:lstStyle/>
            <a:p>
              <a:pPr algn="r"/>
              <a:r>
                <a:rPr lang="en-US" sz="3600" b="1"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Partnership</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 Category: </a:t>
              </a:r>
              <a:r>
                <a:rPr lang="en-US" sz="3600" b="1"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Undergraduate</a:t>
              </a:r>
            </a:p>
            <a:p>
              <a:pPr algn="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or </a:t>
              </a:r>
              <a:r>
                <a:rPr lang="en-US" sz="3600" b="1"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Graduate Students </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Working with</a:t>
              </a:r>
            </a:p>
            <a:p>
              <a:pPr algn="r"/>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Highway Agency or </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Private Company</a:t>
              </a:r>
              <a:endPar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grpSp>
      <p:grpSp>
        <p:nvGrpSpPr>
          <p:cNvPr id="8" name="Group 7"/>
          <p:cNvGrpSpPr/>
          <p:nvPr/>
        </p:nvGrpSpPr>
        <p:grpSpPr>
          <a:xfrm>
            <a:off x="464787" y="1504216"/>
            <a:ext cx="8686800" cy="1280160"/>
            <a:chOff x="-2276577" y="4826684"/>
            <a:chExt cx="8686800" cy="1280160"/>
          </a:xfrm>
        </p:grpSpPr>
        <p:sp>
          <p:nvSpPr>
            <p:cNvPr id="9" name="Rectangle 8"/>
            <p:cNvSpPr/>
            <p:nvPr/>
          </p:nvSpPr>
          <p:spPr>
            <a:xfrm>
              <a:off x="-2276577" y="4826684"/>
              <a:ext cx="8686800" cy="1280160"/>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10" name="Rectangle 9"/>
            <p:cNvSpPr/>
            <p:nvPr/>
          </p:nvSpPr>
          <p:spPr>
            <a:xfrm>
              <a:off x="-2276577" y="4872538"/>
              <a:ext cx="8686800" cy="1200329"/>
            </a:xfrm>
            <a:prstGeom prst="rect">
              <a:avLst/>
            </a:prstGeom>
          </p:spPr>
          <p:txBody>
            <a:bodyPr wrap="square">
              <a:spAutoFit/>
            </a:bodyPr>
            <a:lstStyle/>
            <a:p>
              <a:pPr algn="r"/>
              <a:r>
                <a:rPr lang="en-US" sz="3600" b="1"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Undergraduate</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 Category: One to Four Undergraduate Students Only</a:t>
              </a:r>
              <a:endPar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grpSp>
      <p:grpSp>
        <p:nvGrpSpPr>
          <p:cNvPr id="14" name="Group 13"/>
          <p:cNvGrpSpPr/>
          <p:nvPr/>
        </p:nvGrpSpPr>
        <p:grpSpPr>
          <a:xfrm>
            <a:off x="464787" y="2988842"/>
            <a:ext cx="8686800" cy="1800180"/>
            <a:chOff x="-2276577" y="4826684"/>
            <a:chExt cx="8686800" cy="1800180"/>
          </a:xfrm>
        </p:grpSpPr>
        <p:sp>
          <p:nvSpPr>
            <p:cNvPr id="15" name="Rectangle 14"/>
            <p:cNvSpPr/>
            <p:nvPr/>
          </p:nvSpPr>
          <p:spPr>
            <a:xfrm>
              <a:off x="-2276577" y="4826684"/>
              <a:ext cx="8686800" cy="1280160"/>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16" name="Rectangle 15"/>
            <p:cNvSpPr/>
            <p:nvPr/>
          </p:nvSpPr>
          <p:spPr>
            <a:xfrm>
              <a:off x="-2276577" y="4872538"/>
              <a:ext cx="8686800" cy="1754326"/>
            </a:xfrm>
            <a:prstGeom prst="rect">
              <a:avLst/>
            </a:prstGeom>
          </p:spPr>
          <p:txBody>
            <a:bodyPr wrap="square">
              <a:spAutoFit/>
            </a:bodyPr>
            <a:lstStyle/>
            <a:p>
              <a:pPr algn="r"/>
              <a:r>
                <a:rPr lang="en-US" sz="3600" b="1"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Graduate</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 Category: </a:t>
              </a:r>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O</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ne </a:t>
              </a:r>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to </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Four Graduate &amp; Undergraduate Students</a:t>
              </a:r>
              <a:endPar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grpSp>
    </p:spTree>
    <p:extLst>
      <p:ext uri="{BB962C8B-B14F-4D97-AF65-F5344CB8AC3E}">
        <p14:creationId xmlns:p14="http://schemas.microsoft.com/office/powerpoint/2010/main" val="86083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Carlos\Stantec\!_LTPP Communications\North Atlantic\23 - Maine\Images\road-pavemen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 y="0"/>
            <a:ext cx="1034248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779" y="-91440"/>
            <a:ext cx="7680876" cy="1323439"/>
          </a:xfrm>
          <a:prstGeom prst="rect">
            <a:avLst/>
          </a:prstGeom>
        </p:spPr>
        <p:txBody>
          <a:bodyPr wrap="square">
            <a:spAutoFit/>
          </a:bodyPr>
          <a:lstStyle/>
          <a:p>
            <a:r>
              <a:rPr lang="en-US"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Themes</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11" name="Group 10"/>
          <p:cNvGrpSpPr/>
          <p:nvPr/>
        </p:nvGrpSpPr>
        <p:grpSpPr>
          <a:xfrm>
            <a:off x="2194790" y="1599565"/>
            <a:ext cx="6949210" cy="1280160"/>
            <a:chOff x="-548412" y="4845539"/>
            <a:chExt cx="6949210" cy="1280160"/>
          </a:xfrm>
        </p:grpSpPr>
        <p:sp>
          <p:nvSpPr>
            <p:cNvPr id="12" name="Rectangle 11"/>
            <p:cNvSpPr/>
            <p:nvPr/>
          </p:nvSpPr>
          <p:spPr>
            <a:xfrm>
              <a:off x="-548412" y="4845539"/>
              <a:ext cx="6949210" cy="1280160"/>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13" name="Rectangle 12"/>
            <p:cNvSpPr/>
            <p:nvPr/>
          </p:nvSpPr>
          <p:spPr>
            <a:xfrm>
              <a:off x="-517634" y="4872538"/>
              <a:ext cx="6918432" cy="1200329"/>
            </a:xfrm>
            <a:prstGeom prst="rect">
              <a:avLst/>
            </a:prstGeom>
          </p:spPr>
          <p:txBody>
            <a:bodyPr wrap="none">
              <a:spAutoFit/>
            </a:bodyPr>
            <a:lstStyle/>
            <a:p>
              <a:pPr algn="r"/>
              <a:r>
                <a:rPr lang="en-US" sz="3600" b="1"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Theme: </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Use </a:t>
              </a:r>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of </a:t>
              </a:r>
              <a:r>
                <a:rPr lang="en-US" sz="3600" b="1" spc="50" dirty="0" err="1">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LTPP</a:t>
              </a:r>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 Data </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for</a:t>
              </a:r>
            </a:p>
            <a:p>
              <a:pPr algn="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Managing </a:t>
              </a:r>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Pavement </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Assets</a:t>
              </a:r>
              <a:endPar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grpSp>
      <p:grpSp>
        <p:nvGrpSpPr>
          <p:cNvPr id="22" name="Group 21"/>
          <p:cNvGrpSpPr/>
          <p:nvPr/>
        </p:nvGrpSpPr>
        <p:grpSpPr>
          <a:xfrm>
            <a:off x="0" y="4051300"/>
            <a:ext cx="6949210" cy="2335323"/>
            <a:chOff x="-548412" y="4845539"/>
            <a:chExt cx="6949210" cy="2335323"/>
          </a:xfrm>
        </p:grpSpPr>
        <p:sp>
          <p:nvSpPr>
            <p:cNvPr id="23" name="Rectangle 22"/>
            <p:cNvSpPr/>
            <p:nvPr/>
          </p:nvSpPr>
          <p:spPr>
            <a:xfrm>
              <a:off x="-548412" y="4845539"/>
              <a:ext cx="6949210" cy="2286000"/>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24" name="Rectangle 23"/>
            <p:cNvSpPr/>
            <p:nvPr/>
          </p:nvSpPr>
          <p:spPr>
            <a:xfrm>
              <a:off x="-548412" y="4872538"/>
              <a:ext cx="6728124" cy="2308324"/>
            </a:xfrm>
            <a:prstGeom prst="rect">
              <a:avLst/>
            </a:prstGeom>
          </p:spPr>
          <p:txBody>
            <a:bodyPr wrap="none">
              <a:spAutoFit/>
            </a:bodyPr>
            <a:lstStyle/>
            <a:p>
              <a:r>
                <a:rPr lang="en-US" sz="3600" b="1"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Challenge Theme: </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Develop</a:t>
              </a:r>
            </a:p>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Pavement</a:t>
              </a:r>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 </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Health or</a:t>
              </a:r>
            </a:p>
            <a:p>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Condition </a:t>
              </a:r>
              <a:r>
                <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Indices </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Using</a:t>
              </a:r>
            </a:p>
            <a:p>
              <a:r>
                <a:rPr lang="en-US" sz="3600" b="1" spc="50" dirty="0" err="1"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LTPP</a:t>
              </a:r>
              <a:r>
                <a:rPr lang="en-US" sz="3600" b="1" spc="50" dirty="0" smtClean="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 Data</a:t>
              </a:r>
              <a:endParaRPr lang="en-US" sz="3600" b="1" spc="50" dirty="0">
                <a:ln w="13500">
                  <a:solidFill>
                    <a:srgbClr val="D34817">
                      <a:shade val="2500"/>
                      <a:alpha val="6500"/>
                    </a:srgb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grpSp>
    </p:spTree>
    <p:extLst>
      <p:ext uri="{BB962C8B-B14F-4D97-AF65-F5344CB8AC3E}">
        <p14:creationId xmlns:p14="http://schemas.microsoft.com/office/powerpoint/2010/main" val="215072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Carlos\Stantec\!_LTPP Communications\North Atlantic\23 - Maine\Images\Trophy_HD_pr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741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779" y="-91440"/>
            <a:ext cx="7680876" cy="1323439"/>
          </a:xfrm>
          <a:prstGeom prst="rect">
            <a:avLst/>
          </a:prstGeom>
        </p:spPr>
        <p:txBody>
          <a:bodyPr wrap="square">
            <a:spAutoFit/>
          </a:bodyPr>
          <a:lstStyle/>
          <a:p>
            <a:r>
              <a:rPr lang="en-US"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Prizes</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5" name="Group 4"/>
          <p:cNvGrpSpPr/>
          <p:nvPr/>
        </p:nvGrpSpPr>
        <p:grpSpPr>
          <a:xfrm>
            <a:off x="-2" y="3003056"/>
            <a:ext cx="6400800" cy="2194560"/>
            <a:chOff x="-2" y="4845539"/>
            <a:chExt cx="6400800" cy="2194560"/>
          </a:xfrm>
        </p:grpSpPr>
        <p:sp>
          <p:nvSpPr>
            <p:cNvPr id="6" name="Rectangle 5"/>
            <p:cNvSpPr/>
            <p:nvPr/>
          </p:nvSpPr>
          <p:spPr>
            <a:xfrm>
              <a:off x="-2" y="4845539"/>
              <a:ext cx="6400800" cy="2194560"/>
            </a:xfrm>
            <a:prstGeom prst="rect">
              <a:avLst/>
            </a:prstGeom>
            <a:solidFill>
              <a:schemeClr val="bg1">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7" name="Rectangle 6"/>
            <p:cNvSpPr/>
            <p:nvPr/>
          </p:nvSpPr>
          <p:spPr>
            <a:xfrm>
              <a:off x="-2" y="4870894"/>
              <a:ext cx="6357831" cy="646331"/>
            </a:xfrm>
            <a:prstGeom prst="rect">
              <a:avLst/>
            </a:prstGeom>
          </p:spPr>
          <p:txBody>
            <a:bodyPr wrap="none">
              <a:spAutoFit/>
            </a:bodyPr>
            <a:lstStyle/>
            <a:p>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Cash Prize ($500 - $1500)</a:t>
              </a:r>
              <a:endParaRPr lang="en-CA"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grpSp>
      <p:sp>
        <p:nvSpPr>
          <p:cNvPr id="8" name="Rectangle 7"/>
          <p:cNvSpPr/>
          <p:nvPr/>
        </p:nvSpPr>
        <p:spPr>
          <a:xfrm>
            <a:off x="-19238" y="4095646"/>
            <a:ext cx="4815614" cy="646331"/>
          </a:xfrm>
          <a:prstGeom prst="rect">
            <a:avLst/>
          </a:prstGeom>
        </p:spPr>
        <p:txBody>
          <a:bodyPr wrap="none">
            <a:spAutoFit/>
          </a:bodyPr>
          <a:lstStyle/>
          <a:p>
            <a:r>
              <a:rPr lang="en-US"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Published by FHWA</a:t>
            </a:r>
            <a:endParaRPr lang="en-CA"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9" name="Rectangle 8"/>
          <p:cNvSpPr/>
          <p:nvPr/>
        </p:nvSpPr>
        <p:spPr>
          <a:xfrm>
            <a:off x="-32434" y="3550915"/>
            <a:ext cx="6078780" cy="646331"/>
          </a:xfrm>
          <a:prstGeom prst="rect">
            <a:avLst/>
          </a:prstGeom>
        </p:spPr>
        <p:txBody>
          <a:bodyPr wrap="none">
            <a:spAutoFit/>
          </a:bodyPr>
          <a:lstStyle/>
          <a:p>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All-Expenses Paid to </a:t>
            </a:r>
            <a:r>
              <a:rPr lang="en-US" sz="3600" b="1" spc="50" dirty="0" err="1"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TRB</a:t>
            </a:r>
            <a:endParaRPr lang="en-CA"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
        <p:nvSpPr>
          <p:cNvPr id="10" name="Rectangle 9"/>
          <p:cNvSpPr/>
          <p:nvPr/>
        </p:nvSpPr>
        <p:spPr>
          <a:xfrm>
            <a:off x="0" y="4588295"/>
            <a:ext cx="4314001" cy="646331"/>
          </a:xfrm>
          <a:prstGeom prst="rect">
            <a:avLst/>
          </a:prstGeom>
        </p:spPr>
        <p:txBody>
          <a:bodyPr wrap="none">
            <a:spAutoFit/>
          </a:bodyPr>
          <a:lstStyle/>
          <a:p>
            <a:r>
              <a:rPr lang="en-US" sz="3600" b="1" spc="50" dirty="0" smtClean="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rPr>
              <a:t>Award Certificate</a:t>
            </a:r>
            <a:endParaRPr lang="en-CA" sz="3600" b="1" spc="50" dirty="0">
              <a:ln w="13500">
                <a:solidFill>
                  <a:schemeClr val="accent1">
                    <a:shade val="2500"/>
                    <a:alpha val="6500"/>
                  </a:schemeClr>
                </a:solidFill>
                <a:prstDash val="solid"/>
              </a:ln>
              <a:solidFill>
                <a:srgbClr val="373737">
                  <a:alpha val="95000"/>
                </a:srgbClr>
              </a:solidFill>
              <a:effectLst>
                <a:innerShdw blurRad="50900" dist="38500" dir="13500000">
                  <a:srgbClr val="000000">
                    <a:alpha val="60000"/>
                  </a:srgbClr>
                </a:innerShdw>
              </a:effectLst>
              <a:latin typeface="Futura Md BT" panose="020B0602020204020303" pitchFamily="34" charset="0"/>
            </a:endParaRPr>
          </a:p>
        </p:txBody>
      </p:sp>
    </p:spTree>
    <p:extLst>
      <p:ext uri="{BB962C8B-B14F-4D97-AF65-F5344CB8AC3E}">
        <p14:creationId xmlns:p14="http://schemas.microsoft.com/office/powerpoint/2010/main" val="187139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263054"/>
            <a:ext cx="1295400" cy="509524"/>
          </a:xfrm>
          <a:prstGeom prst="rect">
            <a:avLst/>
          </a:prstGeom>
        </p:spPr>
      </p:pic>
      <p:cxnSp>
        <p:nvCxnSpPr>
          <p:cNvPr id="16" name="Straight Connector 15"/>
          <p:cNvCxnSpPr/>
          <p:nvPr/>
        </p:nvCxnSpPr>
        <p:spPr>
          <a:xfrm flipH="1">
            <a:off x="438992" y="1235075"/>
            <a:ext cx="5486400" cy="0"/>
          </a:xfrm>
          <a:prstGeom prst="line">
            <a:avLst/>
          </a:prstGeom>
          <a:noFill/>
          <a:ln w="38100" cap="flat" cmpd="sng" algn="ctr">
            <a:solidFill>
              <a:sysClr val="windowText" lastClr="000000">
                <a:lumMod val="50000"/>
                <a:lumOff val="50000"/>
              </a:sysClr>
            </a:solidFill>
            <a:prstDash val="solid"/>
          </a:ln>
          <a:effectLst>
            <a:outerShdw blurRad="50800" dist="38100" dir="5400000" algn="t" rotWithShape="0">
              <a:prstClr val="black">
                <a:alpha val="40000"/>
              </a:prstClr>
            </a:outerShdw>
          </a:effectLst>
        </p:spPr>
      </p:cxnSp>
      <p:sp>
        <p:nvSpPr>
          <p:cNvPr id="17" name="Rectangle 16"/>
          <p:cNvSpPr/>
          <p:nvPr/>
        </p:nvSpPr>
        <p:spPr>
          <a:xfrm>
            <a:off x="448137" y="301079"/>
            <a:ext cx="8421496" cy="769441"/>
          </a:xfrm>
          <a:prstGeom prst="rect">
            <a:avLst/>
          </a:prstGeom>
        </p:spPr>
        <p:txBody>
          <a:bodyPr wrap="square">
            <a:spAutoFit/>
          </a:bodyPr>
          <a:lstStyle/>
          <a:p>
            <a:r>
              <a:rPr lang="en-CA" sz="4400" b="1" dirty="0" smtClean="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rPr>
              <a:t>History</a:t>
            </a:r>
            <a:endParaRPr lang="en-CA" sz="4400" b="1" dirty="0">
              <a:solidFill>
                <a:prstClr val="black">
                  <a:lumMod val="75000"/>
                  <a:lumOff val="25000"/>
                </a:prstClr>
              </a:solidFill>
              <a:effectLst>
                <a:outerShdw blurRad="50800" dist="38100" dir="10800000" algn="r" rotWithShape="0">
                  <a:prstClr val="black">
                    <a:alpha val="40000"/>
                  </a:prstClr>
                </a:outerShdw>
              </a:effectLst>
              <a:latin typeface="Futura Md BT" panose="020B0602020204020303" pitchFamily="34" charset="0"/>
            </a:endParaRPr>
          </a:p>
        </p:txBody>
      </p:sp>
      <p:sp>
        <p:nvSpPr>
          <p:cNvPr id="19" name="Rectangle 18"/>
          <p:cNvSpPr/>
          <p:nvPr/>
        </p:nvSpPr>
        <p:spPr>
          <a:xfrm>
            <a:off x="457226" y="2225116"/>
            <a:ext cx="3304110" cy="646331"/>
          </a:xfrm>
          <a:prstGeom prst="rect">
            <a:avLst/>
          </a:prstGeom>
        </p:spPr>
        <p:txBody>
          <a:bodyPr wrap="none">
            <a:spAutoFit/>
          </a:bodyPr>
          <a:lstStyle/>
          <a:p>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Began in </a:t>
            </a:r>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1987</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20" name="Rectangle 19"/>
          <p:cNvSpPr/>
          <p:nvPr/>
        </p:nvSpPr>
        <p:spPr>
          <a:xfrm>
            <a:off x="457226" y="1578786"/>
            <a:ext cx="6349367" cy="646331"/>
          </a:xfrm>
          <a:prstGeom prst="rect">
            <a:avLst/>
          </a:prstGeom>
        </p:spPr>
        <p:txBody>
          <a:bodyPr wrap="none">
            <a:spAutoFit/>
          </a:bodyPr>
          <a:lstStyle/>
          <a:p>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Largest Pavement Study </a:t>
            </a:r>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EVER</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21" name="Rectangle 20"/>
          <p:cNvSpPr/>
          <p:nvPr/>
        </p:nvSpPr>
        <p:spPr>
          <a:xfrm>
            <a:off x="457226" y="4160838"/>
            <a:ext cx="8713860" cy="646331"/>
          </a:xfrm>
          <a:prstGeom prst="rect">
            <a:avLst/>
          </a:prstGeom>
        </p:spPr>
        <p:txBody>
          <a:bodyPr wrap="none">
            <a:spAutoFit/>
          </a:bodyPr>
          <a:lstStyle/>
          <a:p>
            <a:r>
              <a:rPr lang="en-US" sz="3600" spc="-150" dirty="0" err="1"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SHA’s</a:t>
            </a:r>
            <a:r>
              <a:rPr lang="en-US" sz="3600" spc="-150" dirty="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a:t>
            </a:r>
            <a:r>
              <a:rPr lang="en-US" sz="3600" spc="-15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sym typeface="Wingdings"/>
              </a:rPr>
              <a:t> </a:t>
            </a:r>
            <a:r>
              <a:rPr lang="en-US" sz="3600" spc="-150" dirty="0" smtClean="0">
                <a:solidFill>
                  <a:srgbClr val="C00000"/>
                </a:solidFill>
                <a:effectLst>
                  <a:outerShdw blurRad="38100" dist="38100" dir="2700000" algn="tl">
                    <a:srgbClr val="000000">
                      <a:alpha val="43137"/>
                    </a:srgbClr>
                  </a:outerShdw>
                </a:effectLst>
                <a:latin typeface="Futura Md BT" panose="020B0602020204020303" pitchFamily="34" charset="0"/>
                <a:sym typeface="Wingdings"/>
              </a:rPr>
              <a:t>50 States, DC, PR, &amp; 10 Provinces</a:t>
            </a:r>
            <a:endParaRPr lang="en-CA" sz="3600" spc="-15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sp>
        <p:nvSpPr>
          <p:cNvPr id="22" name="Rectangle 21"/>
          <p:cNvSpPr/>
          <p:nvPr/>
        </p:nvSpPr>
        <p:spPr>
          <a:xfrm>
            <a:off x="457226" y="2856276"/>
            <a:ext cx="6350969" cy="646331"/>
          </a:xfrm>
          <a:prstGeom prst="rect">
            <a:avLst/>
          </a:prstGeom>
        </p:spPr>
        <p:txBody>
          <a:bodyPr wrap="none">
            <a:spAutoFit/>
          </a:bodyPr>
          <a:lstStyle/>
          <a:p>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Establish </a:t>
            </a:r>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rPr>
              <a:t>Pavement Database</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grpSp>
        <p:nvGrpSpPr>
          <p:cNvPr id="23" name="Group 22"/>
          <p:cNvGrpSpPr/>
          <p:nvPr/>
        </p:nvGrpSpPr>
        <p:grpSpPr>
          <a:xfrm>
            <a:off x="457226" y="223660"/>
            <a:ext cx="8587058" cy="3937178"/>
            <a:chOff x="374014" y="223660"/>
            <a:chExt cx="8587058" cy="3937178"/>
          </a:xfrm>
        </p:grpSpPr>
        <p:pic>
          <p:nvPicPr>
            <p:cNvPr id="24" name="Picture 2" descr="N:\Carlos\Stantec\!_LTPP Communications\North Central\27 - Minnesota\Images\shrp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658" y="223660"/>
              <a:ext cx="2377414" cy="135512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374014" y="3514507"/>
              <a:ext cx="3374514" cy="646331"/>
            </a:xfrm>
            <a:prstGeom prst="rect">
              <a:avLst/>
            </a:prstGeom>
          </p:spPr>
          <p:txBody>
            <a:bodyPr wrap="none">
              <a:spAutoFit/>
            </a:bodyPr>
            <a:lstStyle/>
            <a:p>
              <a:r>
                <a:rPr lang="en-US" sz="3600" dirty="0" err="1"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SHRP</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rPr>
                <a:t> </a:t>
              </a:r>
              <a:r>
                <a:rPr lang="en-US" sz="3600" dirty="0" smtClean="0">
                  <a:solidFill>
                    <a:prstClr val="black">
                      <a:lumMod val="75000"/>
                      <a:lumOff val="25000"/>
                    </a:prstClr>
                  </a:solidFill>
                  <a:effectLst>
                    <a:outerShdw blurRad="38100" dist="38100" dir="2700000" algn="tl">
                      <a:srgbClr val="000000">
                        <a:alpha val="43137"/>
                      </a:srgbClr>
                    </a:outerShdw>
                  </a:effectLst>
                  <a:latin typeface="Futura Md BT" panose="020B0602020204020303" pitchFamily="34" charset="0"/>
                  <a:sym typeface="Wingdings"/>
                </a:rPr>
                <a:t> </a:t>
              </a:r>
              <a:r>
                <a:rPr lang="en-US" sz="3600" dirty="0" smtClean="0">
                  <a:solidFill>
                    <a:srgbClr val="C00000"/>
                  </a:solidFill>
                  <a:effectLst>
                    <a:outerShdw blurRad="38100" dist="38100" dir="2700000" algn="tl">
                      <a:srgbClr val="000000">
                        <a:alpha val="43137"/>
                      </a:srgbClr>
                    </a:outerShdw>
                  </a:effectLst>
                  <a:latin typeface="Futura Md BT" panose="020B0602020204020303" pitchFamily="34" charset="0"/>
                  <a:sym typeface="Wingdings"/>
                </a:rPr>
                <a:t>FHWA</a:t>
              </a:r>
              <a:endParaRPr lang="en-CA" sz="3600" dirty="0">
                <a:solidFill>
                  <a:srgbClr val="C00000"/>
                </a:solidFill>
                <a:effectLst>
                  <a:outerShdw blurRad="38100" dist="38100" dir="2700000" algn="tl">
                    <a:srgbClr val="000000">
                      <a:alpha val="43137"/>
                    </a:srgbClr>
                  </a:outerShdw>
                </a:effectLst>
                <a:latin typeface="Futura Md BT" panose="020B0602020204020303" pitchFamily="34" charset="0"/>
              </a:endParaRPr>
            </a:p>
          </p:txBody>
        </p:sp>
      </p:grpSp>
    </p:spTree>
    <p:extLst>
      <p:ext uri="{BB962C8B-B14F-4D97-AF65-F5344CB8AC3E}">
        <p14:creationId xmlns:p14="http://schemas.microsoft.com/office/powerpoint/2010/main" val="227339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Carlos\Stantec\!_LTPP Communications\North Atlantic\23 - Maine\Images\underwood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144"/>
            <a:ext cx="9143999" cy="1323439"/>
          </a:xfrm>
          <a:prstGeom prst="rect">
            <a:avLst/>
          </a:prstGeom>
        </p:spPr>
        <p:txBody>
          <a:bodyPr wrap="square">
            <a:spAutoFit/>
          </a:bodyPr>
          <a:lstStyle/>
          <a:p>
            <a:r>
              <a:rPr lang="en-US" sz="80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rPr>
              <a:t>Submission</a:t>
            </a:r>
            <a:endParaRPr lang="en-CA" sz="80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endParaRPr>
          </a:p>
        </p:txBody>
      </p:sp>
      <p:grpSp>
        <p:nvGrpSpPr>
          <p:cNvPr id="9" name="Group 8"/>
          <p:cNvGrpSpPr/>
          <p:nvPr/>
        </p:nvGrpSpPr>
        <p:grpSpPr>
          <a:xfrm>
            <a:off x="0" y="1629440"/>
            <a:ext cx="9144000" cy="2746231"/>
            <a:chOff x="0" y="2468880"/>
            <a:chExt cx="9144000" cy="2746231"/>
          </a:xfrm>
        </p:grpSpPr>
        <p:sp>
          <p:nvSpPr>
            <p:cNvPr id="10" name="Rectangle 9"/>
            <p:cNvSpPr/>
            <p:nvPr/>
          </p:nvSpPr>
          <p:spPr>
            <a:xfrm>
              <a:off x="0" y="2468880"/>
              <a:ext cx="9144000" cy="2746231"/>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11" name="Rectangle 10"/>
            <p:cNvSpPr/>
            <p:nvPr/>
          </p:nvSpPr>
          <p:spPr>
            <a:xfrm>
              <a:off x="0" y="2649340"/>
              <a:ext cx="9144000" cy="1015663"/>
            </a:xfrm>
            <a:prstGeom prst="rect">
              <a:avLst/>
            </a:prstGeom>
          </p:spPr>
          <p:txBody>
            <a:bodyPr wrap="square">
              <a:spAutoFit/>
            </a:bodyPr>
            <a:lstStyle/>
            <a:p>
              <a:pPr algn="ctr"/>
              <a:r>
                <a:rPr lang="en-US" sz="6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Due By:</a:t>
              </a:r>
              <a:endParaRPr lang="en-US" sz="6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grpSp>
      <p:sp>
        <p:nvSpPr>
          <p:cNvPr id="12" name="Rectangle 11"/>
          <p:cNvSpPr/>
          <p:nvPr/>
        </p:nvSpPr>
        <p:spPr>
          <a:xfrm>
            <a:off x="0" y="2825563"/>
            <a:ext cx="9144000" cy="1200329"/>
          </a:xfrm>
          <a:prstGeom prst="rect">
            <a:avLst/>
          </a:prstGeom>
        </p:spPr>
        <p:txBody>
          <a:bodyPr wrap="square">
            <a:spAutoFit/>
          </a:bodyPr>
          <a:lstStyle/>
          <a:p>
            <a:pPr algn="ctr"/>
            <a:r>
              <a:rPr lang="en-US" sz="7200" b="1" cap="all" dirty="0" err="1"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july</a:t>
            </a:r>
            <a:r>
              <a:rPr lang="en-US" sz="7200" b="1" cap="all"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 17</a:t>
            </a:r>
            <a:r>
              <a:rPr lang="en-US" sz="7200" b="1" cap="all" baseline="30000"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th</a:t>
            </a:r>
            <a:endParaRPr lang="en-US" sz="7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grpSp>
        <p:nvGrpSpPr>
          <p:cNvPr id="15" name="Group 14"/>
          <p:cNvGrpSpPr/>
          <p:nvPr/>
        </p:nvGrpSpPr>
        <p:grpSpPr>
          <a:xfrm>
            <a:off x="1503315" y="6172200"/>
            <a:ext cx="6126480" cy="727259"/>
            <a:chOff x="1503315" y="6172200"/>
            <a:chExt cx="6126480" cy="727259"/>
          </a:xfrm>
        </p:grpSpPr>
        <p:sp>
          <p:nvSpPr>
            <p:cNvPr id="16" name="Rectangle 15"/>
            <p:cNvSpPr/>
            <p:nvPr/>
          </p:nvSpPr>
          <p:spPr>
            <a:xfrm>
              <a:off x="1503315" y="6172200"/>
              <a:ext cx="6126480" cy="685800"/>
            </a:xfrm>
            <a:prstGeom prst="rect">
              <a:avLst/>
            </a:prstGeom>
            <a:solidFill>
              <a:schemeClr val="tx1">
                <a:lumMod val="95000"/>
                <a:lumOff val="5000"/>
                <a:alpha val="80000"/>
              </a:schemeClr>
            </a:soli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21" name="Rectangle 20"/>
            <p:cNvSpPr/>
            <p:nvPr/>
          </p:nvSpPr>
          <p:spPr>
            <a:xfrm>
              <a:off x="1503315" y="6191573"/>
              <a:ext cx="6126480" cy="707886"/>
            </a:xfrm>
            <a:prstGeom prst="rect">
              <a:avLst/>
            </a:prstGeom>
          </p:spPr>
          <p:txBody>
            <a:bodyPr wrap="square">
              <a:spAutoFit/>
            </a:bodyPr>
            <a:lstStyle/>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www.InfoPave.com</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endParaRPr>
            </a:p>
          </p:txBody>
        </p:sp>
      </p:grpSp>
    </p:spTree>
    <p:extLst>
      <p:ext uri="{BB962C8B-B14F-4D97-AF65-F5344CB8AC3E}">
        <p14:creationId xmlns:p14="http://schemas.microsoft.com/office/powerpoint/2010/main" val="306067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1" nodeType="click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920269" y="437109"/>
            <a:ext cx="7223731" cy="4154984"/>
          </a:xfrm>
          <a:prstGeom prst="rect">
            <a:avLst/>
          </a:prstGeom>
        </p:spPr>
        <p:txBody>
          <a:bodyPr wrap="square" anchor="ctr">
            <a:spAutoFit/>
          </a:bodyPr>
          <a:lstStyle/>
          <a:p>
            <a:pPr algn="ctr"/>
            <a:r>
              <a:rPr lang="en-US" sz="8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Feedback &amp; Open Discussion</a:t>
            </a:r>
          </a:p>
        </p:txBody>
      </p:sp>
      <p:sp>
        <p:nvSpPr>
          <p:cNvPr id="5" name="Rectangle 4"/>
          <p:cNvSpPr/>
          <p:nvPr/>
        </p:nvSpPr>
        <p:spPr>
          <a:xfrm>
            <a:off x="1783080" y="1143000"/>
            <a:ext cx="91440" cy="2743200"/>
          </a:xfrm>
          <a:prstGeom prst="rect">
            <a:avLst/>
          </a:prstGeom>
          <a:solidFill>
            <a:srgbClr val="FEFCFC"/>
          </a:solidFill>
          <a:ln>
            <a:noFill/>
          </a:ln>
          <a:effectLst>
            <a:innerShdw blurRad="50927" dist="38100" dir="135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6" name="Picture 2" descr="N:\Carlos\Stantec\!_LTPP Communications\North Central\27 - Minnesota\Images\LTPP Logo - R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786" y="5381623"/>
            <a:ext cx="2743200" cy="1333882"/>
          </a:xfrm>
          <a:prstGeom prst="rect">
            <a:avLst/>
          </a:prstGeom>
          <a:noFill/>
          <a:ln>
            <a:noFill/>
          </a:ln>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8974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Carlos\Stantec\!_LTPP Communications\North Central\27 - Minnesota\Images\teamarbe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84" y="0"/>
            <a:ext cx="1017767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63074" y="2514600"/>
            <a:ext cx="6583608" cy="1323439"/>
          </a:xfrm>
          <a:prstGeom prst="rect">
            <a:avLst/>
          </a:prstGeom>
        </p:spPr>
        <p:txBody>
          <a:bodyPr wrap="square">
            <a:spAutoFit/>
          </a:bodyPr>
          <a:lstStyle/>
          <a:p>
            <a:r>
              <a:rPr lang="en-CA" sz="8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Partnership</a:t>
            </a:r>
            <a:endParaRPr lang="en-CA" sz="8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p:txBody>
      </p:sp>
      <p:pic>
        <p:nvPicPr>
          <p:cNvPr id="8194" name="Picture 2" descr="N:\Carlos\Stantec\!_LTPP Communications\North Central\27 - Minnesota\Images\LTPP Logo - R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6195" y="3740065"/>
            <a:ext cx="2820769" cy="1371600"/>
          </a:xfrm>
          <a:prstGeom prst="rect">
            <a:avLst/>
          </a:prstGeom>
          <a:noFill/>
          <a:effectLst>
            <a:glow rad="254000">
              <a:schemeClr val="bg1">
                <a:alpha val="80000"/>
              </a:schemeClr>
            </a:glow>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56448" y="4790263"/>
            <a:ext cx="7955280" cy="1976195"/>
            <a:chOff x="1231612" y="1687415"/>
            <a:chExt cx="7955280" cy="1976195"/>
          </a:xfrm>
        </p:grpSpPr>
        <p:sp>
          <p:nvSpPr>
            <p:cNvPr id="8" name="Rounded Rectangle 7"/>
            <p:cNvSpPr/>
            <p:nvPr/>
          </p:nvSpPr>
          <p:spPr>
            <a:xfrm>
              <a:off x="1231612" y="2173426"/>
              <a:ext cx="7955280" cy="1463040"/>
            </a:xfrm>
            <a:prstGeom prst="roundRect">
              <a:avLst/>
            </a:prstGeom>
            <a:solidFill>
              <a:srgbClr val="373737"/>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9" name="Rectangle 8"/>
            <p:cNvSpPr/>
            <p:nvPr/>
          </p:nvSpPr>
          <p:spPr>
            <a:xfrm>
              <a:off x="1432343" y="2463281"/>
              <a:ext cx="7711656" cy="1200329"/>
            </a:xfrm>
            <a:prstGeom prst="rect">
              <a:avLst/>
            </a:prstGeom>
          </p:spPr>
          <p:txBody>
            <a:bodyPr wrap="square">
              <a:spAutoFit/>
            </a:bodyPr>
            <a:lstStyle/>
            <a:p>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What is the Future of </a:t>
              </a:r>
              <a:r>
                <a:rPr lang="en-US" sz="3600" b="1" dirty="0" err="1"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MUS&amp;T</a:t>
              </a:r>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a:t>
              </a:r>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and the LTPP Program?…</a:t>
              </a:r>
              <a:endParaRPr lang="en-CA" sz="3600"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endParaRPr>
            </a:p>
          </p:txBody>
        </p:sp>
        <p:sp>
          <p:nvSpPr>
            <p:cNvPr id="10" name="TextBox 9"/>
            <p:cNvSpPr txBox="1"/>
            <p:nvPr/>
          </p:nvSpPr>
          <p:spPr>
            <a:xfrm>
              <a:off x="1259472" y="1687415"/>
              <a:ext cx="1463025" cy="1569660"/>
            </a:xfrm>
            <a:prstGeom prst="rect">
              <a:avLst/>
            </a:prstGeom>
            <a:noFill/>
            <a:ln>
              <a:noFill/>
            </a:ln>
          </p:spPr>
          <p:txBody>
            <a:bodyPr wrap="square" rtlCol="0">
              <a:spAutoFit/>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rPr>
                <a:t>“</a:t>
              </a:r>
              <a:endParaRPr lang="en-CA" sz="9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endParaRPr>
            </a:p>
          </p:txBody>
        </p:sp>
      </p:grpSp>
      <p:pic>
        <p:nvPicPr>
          <p:cNvPr id="11" name="Picture 3" descr="C:\Users\cleal\Documents\29 - Missouri\MissouriSTsignature-green-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4450" y="699270"/>
            <a:ext cx="1819275" cy="2019300"/>
          </a:xfrm>
          <a:prstGeom prst="rect">
            <a:avLst/>
          </a:prstGeom>
          <a:noFill/>
          <a:effectLst>
            <a:glow rad="254000">
              <a:schemeClr val="bg1">
                <a:alpha val="8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83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N:\Carlos\Stantec\!_LTPP Communications\North Central\27 - Minnesota\Images\road-sign-with-question-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45" y="0"/>
            <a:ext cx="10332657" cy="68942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749384" y="2827594"/>
            <a:ext cx="5669218" cy="1323439"/>
          </a:xfrm>
          <a:prstGeom prst="rect">
            <a:avLst/>
          </a:prstGeom>
        </p:spPr>
        <p:txBody>
          <a:bodyPr wrap="square">
            <a:spAutoFit/>
          </a:bodyPr>
          <a:lstStyle/>
          <a:p>
            <a:pPr algn="ctr"/>
            <a:r>
              <a:rPr lang="en-CA" sz="8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Utilization</a:t>
            </a:r>
          </a:p>
        </p:txBody>
      </p:sp>
      <p:grpSp>
        <p:nvGrpSpPr>
          <p:cNvPr id="5" name="Group 4"/>
          <p:cNvGrpSpPr/>
          <p:nvPr/>
        </p:nvGrpSpPr>
        <p:grpSpPr>
          <a:xfrm>
            <a:off x="556448" y="3693351"/>
            <a:ext cx="7955280" cy="2680571"/>
            <a:chOff x="1231612" y="1687415"/>
            <a:chExt cx="7955280" cy="2680571"/>
          </a:xfrm>
        </p:grpSpPr>
        <p:sp>
          <p:nvSpPr>
            <p:cNvPr id="6" name="Rounded Rectangle 5"/>
            <p:cNvSpPr/>
            <p:nvPr/>
          </p:nvSpPr>
          <p:spPr>
            <a:xfrm>
              <a:off x="1231612" y="2173426"/>
              <a:ext cx="7955280" cy="2194560"/>
            </a:xfrm>
            <a:prstGeom prst="roundRect">
              <a:avLst/>
            </a:prstGeom>
            <a:solidFill>
              <a:srgbClr val="373737"/>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8" name="Rectangle 7"/>
            <p:cNvSpPr/>
            <p:nvPr/>
          </p:nvSpPr>
          <p:spPr>
            <a:xfrm>
              <a:off x="1432343" y="2463281"/>
              <a:ext cx="7711656" cy="1754326"/>
            </a:xfrm>
            <a:prstGeom prst="rect">
              <a:avLst/>
            </a:prstGeom>
          </p:spPr>
          <p:txBody>
            <a:bodyPr wrap="square">
              <a:spAutoFit/>
            </a:bodyPr>
            <a:lstStyle/>
            <a:p>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How </a:t>
              </a:r>
              <a:r>
                <a:rPr lang="en-US" sz="3600"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does </a:t>
              </a:r>
              <a:r>
                <a:rPr lang="en-US" sz="3600" b="1" dirty="0" err="1"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MUS&amp;T</a:t>
              </a:r>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a:t>
              </a:r>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Currently Utilize </a:t>
              </a:r>
              <a:r>
                <a:rPr lang="en-US" sz="3600"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LTPP </a:t>
              </a:r>
              <a:r>
                <a:rPr lang="en-US" sz="3600" spc="-15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InfoPave</a:t>
              </a:r>
              <a:r>
                <a:rPr lang="en-US" sz="3600"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LTPP Data and LTPP </a:t>
              </a:r>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Tools?…</a:t>
              </a:r>
              <a:endParaRPr lang="en-CA" sz="3600"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endParaRPr>
            </a:p>
          </p:txBody>
        </p:sp>
        <p:sp>
          <p:nvSpPr>
            <p:cNvPr id="9" name="TextBox 8"/>
            <p:cNvSpPr txBox="1"/>
            <p:nvPr/>
          </p:nvSpPr>
          <p:spPr>
            <a:xfrm>
              <a:off x="1259472" y="1687415"/>
              <a:ext cx="1463025" cy="1569660"/>
            </a:xfrm>
            <a:prstGeom prst="rect">
              <a:avLst/>
            </a:prstGeom>
            <a:noFill/>
            <a:ln>
              <a:noFill/>
            </a:ln>
          </p:spPr>
          <p:txBody>
            <a:bodyPr wrap="square" rtlCol="0">
              <a:spAutoFit/>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rPr>
                <a:t>“</a:t>
              </a:r>
              <a:endParaRPr lang="en-CA" sz="9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endParaRPr>
            </a:p>
          </p:txBody>
        </p:sp>
      </p:grpSp>
      <p:pic>
        <p:nvPicPr>
          <p:cNvPr id="10" name="Picture 3" descr="C:\Users\cleal\Documents\29 - Missouri\MissouriSTsignature-green-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3369" y="259432"/>
            <a:ext cx="1819275" cy="2019300"/>
          </a:xfrm>
          <a:prstGeom prst="rect">
            <a:avLst/>
          </a:prstGeom>
          <a:noFill/>
          <a:effectLst>
            <a:glow rad="254000">
              <a:schemeClr val="bg1">
                <a:alpha val="8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2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N:\Carlos\Stantec\!_LTPP Communications\North Central\27 - Minnesota\Images\Bright_Idea_by_DayLateH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55612" y="2514600"/>
            <a:ext cx="6583608" cy="1323439"/>
          </a:xfrm>
          <a:prstGeom prst="rect">
            <a:avLst/>
          </a:prstGeom>
        </p:spPr>
        <p:txBody>
          <a:bodyPr wrap="square">
            <a:spAutoFit/>
          </a:bodyPr>
          <a:lstStyle/>
          <a:p>
            <a:pPr algn="ctr"/>
            <a:r>
              <a:rPr lang="en-CA" sz="8000" b="1" spc="50" dirty="0" smtClean="0">
                <a:ln w="13500">
                  <a:solidFill>
                    <a:schemeClr val="accent1">
                      <a:shade val="2500"/>
                      <a:alpha val="6500"/>
                    </a:schemeClr>
                  </a:solidFill>
                  <a:prstDash val="solid"/>
                </a:ln>
                <a:solidFill>
                  <a:schemeClr val="tx1">
                    <a:lumMod val="85000"/>
                    <a:lumOff val="15000"/>
                  </a:schemeClr>
                </a:solidFill>
                <a:effectLst>
                  <a:outerShdw blurRad="63500" sx="102000" sy="102000" algn="ctr" rotWithShape="0">
                    <a:prstClr val="black">
                      <a:alpha val="40000"/>
                    </a:prstClr>
                  </a:outerShdw>
                </a:effectLst>
                <a:latin typeface="Futura Md BT" panose="020B0602020204020303" pitchFamily="34" charset="0"/>
              </a:rPr>
              <a:t>Ideas</a:t>
            </a:r>
            <a:endParaRPr lang="en-CA" sz="8000" b="1" spc="50" dirty="0">
              <a:ln w="13500">
                <a:solidFill>
                  <a:schemeClr val="accent1">
                    <a:shade val="2500"/>
                    <a:alpha val="6500"/>
                  </a:schemeClr>
                </a:solidFill>
                <a:prstDash val="solid"/>
              </a:ln>
              <a:solidFill>
                <a:schemeClr val="tx1">
                  <a:lumMod val="85000"/>
                  <a:lumOff val="15000"/>
                </a:schemeClr>
              </a:solidFill>
              <a:effectLst>
                <a:outerShdw blurRad="63500" sx="102000" sy="102000" algn="ctr" rotWithShape="0">
                  <a:prstClr val="black">
                    <a:alpha val="40000"/>
                  </a:prstClr>
                </a:outerShdw>
              </a:effectLst>
              <a:latin typeface="Futura Md BT" panose="020B0602020204020303" pitchFamily="34" charset="0"/>
            </a:endParaRPr>
          </a:p>
        </p:txBody>
      </p:sp>
      <p:grpSp>
        <p:nvGrpSpPr>
          <p:cNvPr id="7" name="Group 6"/>
          <p:cNvGrpSpPr/>
          <p:nvPr/>
        </p:nvGrpSpPr>
        <p:grpSpPr>
          <a:xfrm>
            <a:off x="556448" y="188664"/>
            <a:ext cx="7955280" cy="1976195"/>
            <a:chOff x="1231612" y="1687415"/>
            <a:chExt cx="7955280" cy="1976195"/>
          </a:xfrm>
        </p:grpSpPr>
        <p:sp>
          <p:nvSpPr>
            <p:cNvPr id="8" name="Rounded Rectangle 7"/>
            <p:cNvSpPr/>
            <p:nvPr/>
          </p:nvSpPr>
          <p:spPr>
            <a:xfrm>
              <a:off x="1231612" y="2173426"/>
              <a:ext cx="7955280" cy="1463040"/>
            </a:xfrm>
            <a:prstGeom prst="roundRect">
              <a:avLst/>
            </a:prstGeom>
            <a:solidFill>
              <a:srgbClr val="373737"/>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9" name="Rectangle 8"/>
            <p:cNvSpPr/>
            <p:nvPr/>
          </p:nvSpPr>
          <p:spPr>
            <a:xfrm>
              <a:off x="1432343" y="2463281"/>
              <a:ext cx="7711656" cy="1200329"/>
            </a:xfrm>
            <a:prstGeom prst="rect">
              <a:avLst/>
            </a:prstGeom>
          </p:spPr>
          <p:txBody>
            <a:bodyPr wrap="square">
              <a:spAutoFit/>
            </a:bodyPr>
            <a:lstStyle/>
            <a:p>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What does </a:t>
              </a:r>
              <a:r>
                <a:rPr lang="en-US" sz="3600" b="1" dirty="0" err="1"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MUS&amp;T</a:t>
              </a:r>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a:t>
              </a:r>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Want From the LTPP Program?…</a:t>
              </a:r>
              <a:endParaRPr lang="en-CA" sz="3600"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endParaRPr>
            </a:p>
          </p:txBody>
        </p:sp>
        <p:sp>
          <p:nvSpPr>
            <p:cNvPr id="10" name="TextBox 9"/>
            <p:cNvSpPr txBox="1"/>
            <p:nvPr/>
          </p:nvSpPr>
          <p:spPr>
            <a:xfrm>
              <a:off x="1259472" y="1687415"/>
              <a:ext cx="1463025" cy="1569660"/>
            </a:xfrm>
            <a:prstGeom prst="rect">
              <a:avLst/>
            </a:prstGeom>
            <a:noFill/>
            <a:ln>
              <a:noFill/>
            </a:ln>
          </p:spPr>
          <p:txBody>
            <a:bodyPr wrap="square" rtlCol="0">
              <a:spAutoFit/>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rPr>
                <a:t>“</a:t>
              </a:r>
              <a:endParaRPr lang="en-CA" sz="9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endParaRPr>
            </a:p>
          </p:txBody>
        </p:sp>
      </p:grpSp>
      <p:pic>
        <p:nvPicPr>
          <p:cNvPr id="12" name="Picture 3" descr="C:\Users\cleal\Documents\29 - Missouri\MissouriSTsignature-green-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5119"/>
            <a:ext cx="1819275"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79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920269" y="1791326"/>
            <a:ext cx="6759274" cy="1446550"/>
          </a:xfrm>
          <a:prstGeom prst="rect">
            <a:avLst/>
          </a:prstGeom>
        </p:spPr>
        <p:txBody>
          <a:bodyPr wrap="square" anchor="ctr">
            <a:spAutoFit/>
          </a:bodyPr>
          <a:lstStyle/>
          <a:p>
            <a:pPr algn="ctr"/>
            <a:r>
              <a:rPr lang="en-US" sz="8800" b="1" spc="50" dirty="0" smtClean="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rPr>
              <a:t>Conclusion</a:t>
            </a:r>
            <a:endParaRPr lang="en-US" sz="8800" b="1" spc="50" dirty="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latin typeface="Futura Md BT" panose="020B0602020204020303" pitchFamily="34" charset="0"/>
              <a:cs typeface="Utsaah" panose="020B0604020202020204" pitchFamily="34" charset="0"/>
            </a:endParaRPr>
          </a:p>
        </p:txBody>
      </p:sp>
      <p:sp>
        <p:nvSpPr>
          <p:cNvPr id="5" name="Rectangle 4"/>
          <p:cNvSpPr/>
          <p:nvPr/>
        </p:nvSpPr>
        <p:spPr>
          <a:xfrm>
            <a:off x="1783080" y="1143000"/>
            <a:ext cx="91440" cy="2743200"/>
          </a:xfrm>
          <a:prstGeom prst="rect">
            <a:avLst/>
          </a:prstGeom>
          <a:solidFill>
            <a:srgbClr val="FEFCFC"/>
          </a:solidFill>
          <a:ln>
            <a:noFill/>
          </a:ln>
          <a:effectLst>
            <a:innerShdw blurRad="50927" dist="38100" dir="135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spc="50">
              <a:ln w="13500">
                <a:solidFill>
                  <a:srgbClr val="D34817">
                    <a:shade val="2500"/>
                    <a:alpha val="6500"/>
                  </a:srgbClr>
                </a:solidFill>
                <a:prstDash val="solid"/>
              </a:ln>
              <a:solidFill>
                <a:srgbClr val="D34817">
                  <a:tint val="3000"/>
                  <a:alpha val="95000"/>
                </a:srgbClr>
              </a:solidFill>
              <a:effectLst>
                <a:innerShdw blurRad="50900" dist="38500" dir="13500000">
                  <a:srgbClr val="000000">
                    <a:alpha val="60000"/>
                  </a:srgbClr>
                </a:innerShdw>
              </a:effectLst>
            </a:endParaRPr>
          </a:p>
        </p:txBody>
      </p:sp>
      <p:pic>
        <p:nvPicPr>
          <p:cNvPr id="6" name="Picture 2" descr="N:\Carlos\Stantec\!_LTPP Communications\North Central\27 - Minnesota\Images\LTPP Logo - R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786" y="5381623"/>
            <a:ext cx="2743200" cy="1333882"/>
          </a:xfrm>
          <a:prstGeom prst="rect">
            <a:avLst/>
          </a:prstGeom>
          <a:noFill/>
          <a:ln>
            <a:noFill/>
          </a:ln>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2733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Carlos\Stantec\!_LTPP Communications\North Central\27 - Minnesota\Images\flexible-pavement-ru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73727" y="3857388"/>
            <a:ext cx="4754869" cy="2402962"/>
            <a:chOff x="773727" y="3857388"/>
            <a:chExt cx="4754869" cy="2402962"/>
          </a:xfrm>
        </p:grpSpPr>
        <p:sp>
          <p:nvSpPr>
            <p:cNvPr id="4" name="Rounded Rectangle 3"/>
            <p:cNvSpPr/>
            <p:nvPr/>
          </p:nvSpPr>
          <p:spPr>
            <a:xfrm>
              <a:off x="773727" y="4343400"/>
              <a:ext cx="4754869" cy="1916950"/>
            </a:xfrm>
            <a:prstGeom prst="roundRect">
              <a:avLst/>
            </a:prstGeom>
            <a:solidFill>
              <a:srgbClr val="373737"/>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6" name="Rectangle 5"/>
            <p:cNvSpPr/>
            <p:nvPr/>
          </p:nvSpPr>
          <p:spPr>
            <a:xfrm>
              <a:off x="974458" y="4633254"/>
              <a:ext cx="4554138" cy="1323439"/>
            </a:xfrm>
            <a:prstGeom prst="rect">
              <a:avLst/>
            </a:prstGeom>
          </p:spPr>
          <p:txBody>
            <a:bodyPr wrap="square">
              <a:spAutoFit/>
            </a:bodyPr>
            <a:lstStyle/>
            <a:p>
              <a:r>
                <a:rPr lang="en-US" sz="4400" b="1" cap="all"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What</a:t>
              </a:r>
              <a:r>
                <a:rPr lang="en-US" sz="3600" b="1" cap="all"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happened?</a:t>
              </a:r>
            </a:p>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...do you know? </a:t>
              </a:r>
              <a:endParaRPr lang="en-CA" sz="3600" dirty="0">
                <a:solidFill>
                  <a:schemeClr val="bg1"/>
                </a:solidFill>
                <a:latin typeface="Futura Md BT" panose="020B0602020204020303" pitchFamily="34" charset="0"/>
              </a:endParaRPr>
            </a:p>
          </p:txBody>
        </p:sp>
        <p:sp>
          <p:nvSpPr>
            <p:cNvPr id="7" name="TextBox 6"/>
            <p:cNvSpPr txBox="1"/>
            <p:nvPr/>
          </p:nvSpPr>
          <p:spPr>
            <a:xfrm>
              <a:off x="801586" y="3857388"/>
              <a:ext cx="1463025" cy="1569660"/>
            </a:xfrm>
            <a:prstGeom prst="rect">
              <a:avLst/>
            </a:prstGeom>
            <a:noFill/>
            <a:ln>
              <a:noFill/>
            </a:ln>
          </p:spPr>
          <p:txBody>
            <a:bodyPr wrap="square" rtlCol="0">
              <a:spAutoFit/>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rPr>
                <a:t>“</a:t>
              </a:r>
              <a:endParaRPr lang="en-CA" sz="9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7734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Carlos\Stantec\!_LTPP Communications\North Central\27 - Minnesota\Images\Thank yo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4979" y="345136"/>
            <a:ext cx="8674041" cy="646331"/>
          </a:xfrm>
          <a:prstGeom prst="rect">
            <a:avLst/>
          </a:prstGeom>
        </p:spPr>
        <p:txBody>
          <a:bodyPr wrap="none">
            <a:spAutoFit/>
          </a:bodyPr>
          <a:lstStyle/>
          <a:p>
            <a:r>
              <a:rPr lang="en-US" sz="3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For Continued Support for Research</a:t>
            </a:r>
            <a:endParaRPr lang="en-CA" sz="3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p:txBody>
      </p:sp>
      <p:sp>
        <p:nvSpPr>
          <p:cNvPr id="4" name="Rectangle 3"/>
          <p:cNvSpPr/>
          <p:nvPr/>
        </p:nvSpPr>
        <p:spPr>
          <a:xfrm>
            <a:off x="2879933" y="6219499"/>
            <a:ext cx="3384132" cy="646331"/>
          </a:xfrm>
          <a:prstGeom prst="rect">
            <a:avLst/>
          </a:prstGeom>
        </p:spPr>
        <p:txBody>
          <a:bodyPr wrap="none">
            <a:spAutoFit/>
          </a:bodyPr>
          <a:lstStyle/>
          <a:p>
            <a:r>
              <a:rPr lang="en-US" sz="3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rPr>
              <a:t>…Particularly</a:t>
            </a:r>
            <a:endParaRPr lang="en-CA" sz="3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Futura Md BT" panose="020B0602020204020303" pitchFamily="34" charset="0"/>
            </a:endParaRPr>
          </a:p>
        </p:txBody>
      </p:sp>
      <p:pic>
        <p:nvPicPr>
          <p:cNvPr id="5" name="Picture 2" descr="N:\Carlos\Stantec\!_LTPP Communications\North Central\27 - Minnesota\Images\LTPP Logo - R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786" y="5381623"/>
            <a:ext cx="2743200" cy="1333882"/>
          </a:xfrm>
          <a:prstGeom prst="rect">
            <a:avLst/>
          </a:prstGeom>
          <a:noFill/>
          <a:ln>
            <a:noFill/>
          </a:ln>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67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j0174020"/>
          <p:cNvPicPr>
            <a:picLocks noChangeAspect="1" noChangeArrowheads="1" noCrop="1"/>
          </p:cNvPicPr>
          <p:nvPr/>
        </p:nvPicPr>
        <p:blipFill>
          <a:blip r:embed="rId3" cstate="print"/>
          <a:srcRect/>
          <a:stretch>
            <a:fillRect/>
          </a:stretch>
        </p:blipFill>
        <p:spPr bwMode="auto">
          <a:xfrm>
            <a:off x="4057650" y="2297113"/>
            <a:ext cx="3340100" cy="3613150"/>
          </a:xfrm>
          <a:prstGeom prst="rect">
            <a:avLst/>
          </a:prstGeom>
          <a:noFill/>
          <a:ln w="9525">
            <a:noFill/>
            <a:miter lim="800000"/>
            <a:headEnd/>
            <a:tailEnd/>
          </a:ln>
        </p:spPr>
      </p:pic>
      <p:sp>
        <p:nvSpPr>
          <p:cNvPr id="1211396" name="Rectangle 4"/>
          <p:cNvSpPr>
            <a:spLocks noChangeArrowheads="1"/>
          </p:cNvSpPr>
          <p:nvPr/>
        </p:nvSpPr>
        <p:spPr bwMode="auto">
          <a:xfrm>
            <a:off x="2135188" y="442913"/>
            <a:ext cx="4176712" cy="1341437"/>
          </a:xfrm>
          <a:prstGeom prst="rect">
            <a:avLst/>
          </a:prstGeom>
          <a:noFill/>
          <a:ln w="9525">
            <a:noFill/>
            <a:miter lim="800000"/>
            <a:headEnd/>
            <a:tailEnd/>
          </a:ln>
          <a:effectLst/>
        </p:spPr>
        <p:txBody>
          <a:bodyPr lIns="91417" tIns="45709" rIns="91417" bIns="45709" anchor="ctr"/>
          <a:lstStyle/>
          <a:p>
            <a:pPr algn="ctr" fontAlgn="base">
              <a:spcBef>
                <a:spcPct val="0"/>
              </a:spcBef>
              <a:spcAft>
                <a:spcPct val="0"/>
              </a:spcAft>
              <a:defRPr/>
            </a:pPr>
            <a:r>
              <a:rPr lang="en-US" sz="4000" b="1">
                <a:solidFill>
                  <a:srgbClr val="000066"/>
                </a:solidFill>
                <a:effectLst>
                  <a:outerShdw blurRad="38100" dist="38100" dir="2700000" algn="tl">
                    <a:srgbClr val="C0C0C0"/>
                  </a:outerShdw>
                </a:effectLst>
                <a:cs typeface="Arial" charset="0"/>
              </a:rPr>
              <a:t>Questions</a:t>
            </a:r>
          </a:p>
        </p:txBody>
      </p:sp>
      <p:pic>
        <p:nvPicPr>
          <p:cNvPr id="6148" name="Picture 8" descr="MCj03710760000[1]"/>
          <p:cNvPicPr>
            <a:picLocks noChangeAspect="1" noChangeArrowheads="1"/>
          </p:cNvPicPr>
          <p:nvPr/>
        </p:nvPicPr>
        <p:blipFill>
          <a:blip r:embed="rId4" cstate="print"/>
          <a:srcRect/>
          <a:stretch>
            <a:fillRect/>
          </a:stretch>
        </p:blipFill>
        <p:spPr bwMode="auto">
          <a:xfrm>
            <a:off x="684213" y="2686050"/>
            <a:ext cx="1355725" cy="1803400"/>
          </a:xfrm>
          <a:prstGeom prst="rect">
            <a:avLst/>
          </a:prstGeom>
          <a:noFill/>
          <a:ln w="9525">
            <a:noFill/>
            <a:miter lim="800000"/>
            <a:headEnd/>
            <a:tailEnd/>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6263054"/>
            <a:ext cx="1295400" cy="509524"/>
          </a:xfrm>
          <a:prstGeom prst="rect">
            <a:avLst/>
          </a:prstGeom>
        </p:spPr>
      </p:pic>
    </p:spTree>
    <p:extLst>
      <p:ext uri="{BB962C8B-B14F-4D97-AF65-F5344CB8AC3E}">
        <p14:creationId xmlns:p14="http://schemas.microsoft.com/office/powerpoint/2010/main" val="82192026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Carlos\Stantec\!_LTPP Communications\North Central\27 - Minnesota\Images\MissionStreetsig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01" y="-84458"/>
            <a:ext cx="15797947" cy="694245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840488" y="3645272"/>
            <a:ext cx="4657726" cy="2772012"/>
            <a:chOff x="3840488" y="3645272"/>
            <a:chExt cx="4657726" cy="2772012"/>
          </a:xfrm>
        </p:grpSpPr>
        <p:sp>
          <p:nvSpPr>
            <p:cNvPr id="6" name="Rounded Rectangle 5"/>
            <p:cNvSpPr/>
            <p:nvPr/>
          </p:nvSpPr>
          <p:spPr>
            <a:xfrm>
              <a:off x="3840488" y="4131284"/>
              <a:ext cx="4657726" cy="2286000"/>
            </a:xfrm>
            <a:prstGeom prst="roundRect">
              <a:avLst/>
            </a:prstGeom>
            <a:solidFill>
              <a:srgbClr val="373737"/>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prstClr val="white"/>
                </a:solidFill>
              </a:endParaRPr>
            </a:p>
          </p:txBody>
        </p:sp>
        <p:sp>
          <p:nvSpPr>
            <p:cNvPr id="7" name="Rectangle 6"/>
            <p:cNvSpPr/>
            <p:nvPr/>
          </p:nvSpPr>
          <p:spPr>
            <a:xfrm>
              <a:off x="4041217" y="4421138"/>
              <a:ext cx="4456997" cy="1754326"/>
            </a:xfrm>
            <a:prstGeom prst="rect">
              <a:avLst/>
            </a:prstGeom>
          </p:spPr>
          <p:txBody>
            <a:bodyPr wrap="square">
              <a:spAutoFit/>
            </a:bodyPr>
            <a:lstStyle/>
            <a:p>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determine </a:t>
              </a:r>
              <a:r>
                <a:rPr lang="en-US" sz="3600" b="1" cap="all" spc="-150" dirty="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how</a:t>
              </a:r>
              <a:r>
                <a:rPr lang="en-US" sz="3600"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and </a:t>
              </a:r>
              <a:r>
                <a:rPr lang="en-US" sz="3600" b="1" cap="all" spc="-150" dirty="0" smtClean="0">
                  <a:ln w="9000" cmpd="sng">
                    <a:solidFill>
                      <a:srgbClr val="C00000"/>
                    </a:solidFill>
                    <a:prstDash val="solid"/>
                  </a:ln>
                  <a:solidFill>
                    <a:srgbClr val="C00000"/>
                  </a:solidFill>
                  <a:effectLst>
                    <a:reflection blurRad="12700" stA="28000" endPos="45000" dist="1000" dir="5400000" sy="-100000" algn="bl" rotWithShape="0"/>
                  </a:effectLst>
                  <a:latin typeface="Futura Md BT" panose="020B0602020204020303" pitchFamily="34" charset="0"/>
                </a:rPr>
                <a:t>why</a:t>
              </a:r>
              <a:r>
                <a:rPr lang="en-US" sz="3600"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 </a:t>
              </a:r>
              <a:r>
                <a:rPr lang="en-US" sz="3600"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Md BT" panose="020B0602020204020303" pitchFamily="34" charset="0"/>
                </a:rPr>
                <a:t>pavements perform</a:t>
              </a:r>
              <a:endParaRPr lang="en-CA" sz="3600" spc="-150" dirty="0">
                <a:solidFill>
                  <a:prstClr val="white"/>
                </a:solidFill>
                <a:latin typeface="Futura Md BT" panose="020B0602020204020303" pitchFamily="34" charset="0"/>
              </a:endParaRPr>
            </a:p>
          </p:txBody>
        </p:sp>
        <p:sp>
          <p:nvSpPr>
            <p:cNvPr id="8" name="TextBox 7"/>
            <p:cNvSpPr txBox="1"/>
            <p:nvPr/>
          </p:nvSpPr>
          <p:spPr>
            <a:xfrm>
              <a:off x="3868346" y="3645272"/>
              <a:ext cx="1463025" cy="1569660"/>
            </a:xfrm>
            <a:prstGeom prst="rect">
              <a:avLst/>
            </a:prstGeom>
            <a:noFill/>
            <a:ln>
              <a:noFill/>
            </a:ln>
          </p:spPr>
          <p:txBody>
            <a:bodyPr wrap="square" rtlCol="0">
              <a:spAutoFit/>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rPr>
                <a:t>“</a:t>
              </a:r>
              <a:endParaRPr lang="en-CA" sz="9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2443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tante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TPP PowerPoint">
  <a:themeElements>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fontScheme name="Straight E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40000"/>
          </a:lnSpc>
          <a:spcBef>
            <a:spcPct val="20000"/>
          </a:spcBef>
          <a:spcAft>
            <a:spcPct val="0"/>
          </a:spcAft>
          <a:buClr>
            <a:schemeClr val="accent2"/>
          </a:buClr>
          <a:buSzTx/>
          <a:buFont typeface="Wingdings" pitchFamily="2" charset="2"/>
          <a:buChar char="§"/>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40000"/>
          </a:lnSpc>
          <a:spcBef>
            <a:spcPct val="20000"/>
          </a:spcBef>
          <a:spcAft>
            <a:spcPct val="0"/>
          </a:spcAft>
          <a:buClr>
            <a:schemeClr val="accent2"/>
          </a:buClr>
          <a:buSzTx/>
          <a:buFont typeface="Wingdings" pitchFamily="2" charset="2"/>
          <a:buChar char="§"/>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LTPP PowerPoint">
  <a:themeElements>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fontScheme name="Straight E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40000"/>
          </a:lnSpc>
          <a:spcBef>
            <a:spcPct val="20000"/>
          </a:spcBef>
          <a:spcAft>
            <a:spcPct val="0"/>
          </a:spcAft>
          <a:buClr>
            <a:schemeClr val="accent2"/>
          </a:buClr>
          <a:buSzTx/>
          <a:buFont typeface="Wingdings" pitchFamily="2" charset="2"/>
          <a:buChar char="§"/>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40000"/>
          </a:lnSpc>
          <a:spcBef>
            <a:spcPct val="20000"/>
          </a:spcBef>
          <a:spcAft>
            <a:spcPct val="0"/>
          </a:spcAft>
          <a:buClr>
            <a:schemeClr val="accent2"/>
          </a:buClr>
          <a:buSzTx/>
          <a:buFont typeface="Wingdings" pitchFamily="2" charset="2"/>
          <a:buChar char="§"/>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tante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Blank">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tante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Blank">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tante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6064</TotalTime>
  <Words>3892</Words>
  <Application>Microsoft Office PowerPoint</Application>
  <PresentationFormat>On-screen Show (4:3)</PresentationFormat>
  <Paragraphs>1685</Paragraphs>
  <Slides>88</Slides>
  <Notes>88</Notes>
  <HiddenSlides>0</HiddenSlides>
  <MMClips>0</MMClips>
  <ScaleCrop>false</ScaleCrop>
  <HeadingPairs>
    <vt:vector size="4" baseType="variant">
      <vt:variant>
        <vt:lpstr>Theme</vt:lpstr>
      </vt:variant>
      <vt:variant>
        <vt:i4>6</vt:i4>
      </vt:variant>
      <vt:variant>
        <vt:lpstr>Slide Titles</vt:lpstr>
      </vt:variant>
      <vt:variant>
        <vt:i4>88</vt:i4>
      </vt:variant>
    </vt:vector>
  </HeadingPairs>
  <TitlesOfParts>
    <vt:vector size="94" baseType="lpstr">
      <vt:lpstr>Blank</vt:lpstr>
      <vt:lpstr>LTPP PowerPoint</vt:lpstr>
      <vt:lpstr>1_LTPP PowerPoint</vt:lpstr>
      <vt:lpstr>1_Blank</vt:lpstr>
      <vt:lpstr>2_Blank</vt:lpstr>
      <vt:lpstr>3_Blank</vt:lpstr>
      <vt:lpstr>LTPP University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Stantec Consulting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Leal</dc:creator>
  <cp:lastModifiedBy>Leal, Carlos</cp:lastModifiedBy>
  <cp:revision>1370</cp:revision>
  <cp:lastPrinted>2015-04-11T22:37:19Z</cp:lastPrinted>
  <dcterms:created xsi:type="dcterms:W3CDTF">2015-03-22T16:49:04Z</dcterms:created>
  <dcterms:modified xsi:type="dcterms:W3CDTF">2015-07-08T22:05:46Z</dcterms:modified>
</cp:coreProperties>
</file>